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78" r:id="rId2"/>
    <p:sldId id="279" r:id="rId3"/>
    <p:sldId id="280" r:id="rId4"/>
    <p:sldId id="281" r:id="rId5"/>
    <p:sldId id="305" r:id="rId6"/>
    <p:sldId id="282" r:id="rId7"/>
    <p:sldId id="283" r:id="rId8"/>
    <p:sldId id="306" r:id="rId9"/>
    <p:sldId id="284" r:id="rId10"/>
    <p:sldId id="285" r:id="rId11"/>
    <p:sldId id="307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7" r:id="rId21"/>
    <p:sldId id="294" r:id="rId22"/>
    <p:sldId id="298" r:id="rId23"/>
    <p:sldId id="299" r:id="rId24"/>
    <p:sldId id="300" r:id="rId25"/>
    <p:sldId id="295" r:id="rId26"/>
    <p:sldId id="296" r:id="rId27"/>
    <p:sldId id="304" r:id="rId28"/>
    <p:sldId id="302" r:id="rId29"/>
    <p:sldId id="303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711" autoAdjust="0"/>
  </p:normalViewPr>
  <p:slideViewPr>
    <p:cSldViewPr>
      <p:cViewPr>
        <p:scale>
          <a:sx n="60" d="100"/>
          <a:sy n="60" d="100"/>
        </p:scale>
        <p:origin x="-106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0E0A33-E13D-4CF9-99CD-1C4D85374681}" type="datetimeFigureOut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F51F72-F582-4294-ABE3-96B99C11C23E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3E1862-5FBC-4B56-91EA-30BE0835D968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1021B5-DD40-486E-A05B-700959F823E9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01F165-0DC8-4C49-ADE8-8F8B28DB94C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2918FD-FA36-4B07-AE1D-DD9B269FAA0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A5EEBB-5933-410A-B4C3-D171B8A55DA7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6711AC-C02A-4B44-A998-F6FE8DDCCBF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883372-FBDE-4442-BEA2-2A52D76AE73C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83561" y="213285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3B2C-692D-4D68-B33C-4B1AC8933C80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6DA5-1C1F-49E9-A860-338B933AE3CF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7D44-D14A-449A-8DBE-9EE0A7AC2DD6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EE27-9220-481C-91BC-C355B5EA0BC7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4379-B68C-468A-B45A-68ED1BCCA68A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5224-8B0A-497A-99F7-52E93BF33E1D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60D3-C473-4DC7-9734-397F312BCC27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1EA31779-69CE-4BDD-88C0-E97824744E83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34EA-2859-4A13-92AC-52DC4AB39A0E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A04F-5B1B-4455-87B3-52C5EE4B15EC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08719"/>
            <a:ext cx="8640960" cy="623239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8117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8117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260D-7E4C-4307-81C6-4ADE7A06F2EC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A69D3-57BC-4F09-8F0D-772BB8F71CB0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2B38-7FDE-4649-B600-FFCB6FEFE731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6D2D-DEBB-429A-8A27-4CCC10FA67AB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28A54-5DF1-4DE9-A423-65FA06F43791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5C18-6A06-49E0-9282-78CB799434D5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669A-A64A-4AC2-8AA7-A0B17A4BD8CC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3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5E46-FEA8-4D42-B9A9-83E1B33496DB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AFFB-C59D-4228-883C-94952FEDF934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B5CE-7DC0-4EF0-8992-AD96A583DD00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15B1-A117-42EC-9223-B8C7154BB702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CD131-9140-44F4-9775-A310687FA935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250825" y="1816100"/>
            <a:ext cx="8674100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CC9F6D-7F3A-43A6-9E81-FB54B5C11051}" type="datetime1">
              <a:rPr lang="it-IT"/>
              <a:pPr>
                <a:defRPr/>
              </a:pPr>
              <a:t>12/12/2016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E365D-BFF7-43EA-AA81-0A8E7D3F9C4D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  <p:pic>
        <p:nvPicPr>
          <p:cNvPr id="1029" name="Immagine 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3350" y="76200"/>
            <a:ext cx="8382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magine 1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48038" y="90488"/>
            <a:ext cx="209867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Immagin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23200" y="77788"/>
            <a:ext cx="11414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magine 1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16238" y="6229350"/>
            <a:ext cx="30241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Segnaposto titolo 6"/>
          <p:cNvSpPr>
            <a:spLocks noGrp="1"/>
          </p:cNvSpPr>
          <p:nvPr>
            <p:ph type="title"/>
          </p:nvPr>
        </p:nvSpPr>
        <p:spPr bwMode="auto">
          <a:xfrm>
            <a:off x="250825" y="930275"/>
            <a:ext cx="86741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 I risultati delle Indagini IEA TIMSS e </a:t>
            </a:r>
            <a:br>
              <a:rPr lang="it-IT" b="1" dirty="0" smtClean="0"/>
            </a:br>
            <a:r>
              <a:rPr lang="it-IT" b="1" dirty="0" smtClean="0"/>
              <a:t>TIMSS ADVANCED 2015 	</a:t>
            </a:r>
            <a:br>
              <a:rPr lang="it-IT" b="1" dirty="0" smtClean="0"/>
            </a:b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Laura Palmerio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i="1" dirty="0" smtClean="0"/>
              <a:t>Responsabile Area Indagini internazionali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INVALSI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71438"/>
            <a:ext cx="6929437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7"/>
          <p:cNvSpPr/>
          <p:nvPr/>
        </p:nvSpPr>
        <p:spPr>
          <a:xfrm>
            <a:off x="5214938" y="4714875"/>
            <a:ext cx="785812" cy="42862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143625" y="4786313"/>
            <a:ext cx="785813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Calibri" pitchFamily="34" charset="0"/>
              </a:rPr>
              <a:t>422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4857750" y="3786188"/>
            <a:ext cx="1500188" cy="338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Nord Est: 483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4714875" y="5357813"/>
            <a:ext cx="1500188" cy="338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Sud Isole: 348</a:t>
            </a:r>
          </a:p>
        </p:txBody>
      </p:sp>
      <p:sp>
        <p:nvSpPr>
          <p:cNvPr id="12" name="Nuvola 11"/>
          <p:cNvSpPr/>
          <p:nvPr/>
        </p:nvSpPr>
        <p:spPr>
          <a:xfrm>
            <a:off x="3143250" y="3643313"/>
            <a:ext cx="1785938" cy="1000125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Liceo scientifico 445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3" name="Dodecagono 12"/>
          <p:cNvSpPr/>
          <p:nvPr/>
        </p:nvSpPr>
        <p:spPr>
          <a:xfrm>
            <a:off x="2857500" y="4572000"/>
            <a:ext cx="1857375" cy="1071563"/>
          </a:xfrm>
          <a:prstGeom prst="dodecago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err="1">
                <a:solidFill>
                  <a:schemeClr val="tx1"/>
                </a:solidFill>
              </a:rPr>
              <a:t>Ist</a:t>
            </a:r>
            <a:r>
              <a:rPr lang="it-IT" b="1" dirty="0">
                <a:solidFill>
                  <a:schemeClr val="tx1"/>
                </a:solidFill>
              </a:rPr>
              <a:t>. Tecnici sett. Tecnologico 356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5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0"/>
            <a:ext cx="6858000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4143375" y="4786313"/>
            <a:ext cx="785813" cy="50006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4857750" y="4929188"/>
            <a:ext cx="5715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Calibri" pitchFamily="34" charset="0"/>
              </a:rPr>
              <a:t>374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643313" y="3929063"/>
            <a:ext cx="1500187" cy="338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Nord Est: 443</a:t>
            </a: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4143375" y="5572125"/>
            <a:ext cx="1428750" cy="3381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Sud Isole: 290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asellaDiTesto 4"/>
          <p:cNvSpPr txBox="1">
            <a:spLocks noChangeArrowheads="1"/>
          </p:cNvSpPr>
          <p:nvPr/>
        </p:nvSpPr>
        <p:spPr bwMode="auto">
          <a:xfrm>
            <a:off x="0" y="1428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MATEMATICA – 13° GRADO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214313" y="1785938"/>
            <a:ext cx="26431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CasellaDiTesto 7"/>
          <p:cNvSpPr txBox="1">
            <a:spLocks noChangeArrowheads="1"/>
          </p:cNvSpPr>
          <p:nvPr/>
        </p:nvSpPr>
        <p:spPr bwMode="auto">
          <a:xfrm>
            <a:off x="142875" y="448786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FISICA – 13° GRADO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214313" y="4845050"/>
            <a:ext cx="264318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000125"/>
            <a:ext cx="62150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e 10"/>
          <p:cNvSpPr/>
          <p:nvPr/>
        </p:nvSpPr>
        <p:spPr>
          <a:xfrm>
            <a:off x="3143250" y="2000250"/>
            <a:ext cx="500063" cy="285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643313"/>
            <a:ext cx="62150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6786563" y="6000750"/>
            <a:ext cx="2149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alibri" pitchFamily="34" charset="0"/>
              </a:rPr>
              <a:t>L’Italia peggiora </a:t>
            </a:r>
          </a:p>
          <a:p>
            <a:r>
              <a:rPr lang="it-IT">
                <a:latin typeface="Calibri" pitchFamily="34" charset="0"/>
              </a:rPr>
              <a:t>rispetto al 2008 (</a:t>
            </a:r>
            <a:r>
              <a:rPr lang="it-IT">
                <a:solidFill>
                  <a:srgbClr val="FF0000"/>
                </a:solidFill>
                <a:latin typeface="Calibri" pitchFamily="34" charset="0"/>
              </a:rPr>
              <a:t>-48</a:t>
            </a:r>
            <a:r>
              <a:rPr lang="it-IT">
                <a:latin typeface="Calibri" pitchFamily="34" charset="0"/>
              </a:rPr>
              <a:t>)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2643188" y="20002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rgbClr val="FF0000"/>
                </a:solidFill>
                <a:latin typeface="Calibri" pitchFamily="34" charset="0"/>
              </a:rPr>
              <a:t>-61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1143000"/>
            <a:ext cx="36210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5857875" y="857250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alibri" pitchFamily="34" charset="0"/>
              </a:rPr>
              <a:t>Trend 2011- 2015: 41 Paesi</a:t>
            </a:r>
            <a:endParaRPr lang="it-IT" sz="2000">
              <a:latin typeface="Calibri" pitchFamily="34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500313" y="1643063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4%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571625" y="3071813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28%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928938" y="4286250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69%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285750" y="5929313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93%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428750"/>
            <a:ext cx="33575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6121400" y="1000125"/>
            <a:ext cx="302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alibri" pitchFamily="34" charset="0"/>
              </a:rPr>
              <a:t>Trend 2011- 2015: 41 Paesi</a:t>
            </a:r>
            <a:endParaRPr lang="it-IT" sz="2000">
              <a:latin typeface="Calibri" pitchFamily="34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500313" y="1785938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4%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643063" y="3335338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32%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1000125" y="4572000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75%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357188" y="6215063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95%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8535988" y="2143125"/>
            <a:ext cx="608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FF0000"/>
                </a:solidFill>
                <a:latin typeface="Calibri" pitchFamily="34" charset="0"/>
              </a:rPr>
              <a:t>Italia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8535988" y="3500438"/>
            <a:ext cx="608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FF0000"/>
                </a:solidFill>
                <a:latin typeface="Calibri" pitchFamily="34" charset="0"/>
              </a:rPr>
              <a:t>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07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500188"/>
            <a:ext cx="32861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ttangolo 5"/>
          <p:cNvSpPr>
            <a:spLocks noChangeArrowheads="1"/>
          </p:cNvSpPr>
          <p:nvPr/>
        </p:nvSpPr>
        <p:spPr bwMode="auto">
          <a:xfrm>
            <a:off x="6000750" y="1000125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alibri" pitchFamily="34" charset="0"/>
              </a:rPr>
              <a:t>Trend 2011- 2015: 34 Paesi</a:t>
            </a:r>
            <a:endParaRPr lang="it-IT" sz="2000">
              <a:latin typeface="Calibri" pitchFamily="34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714625" y="1785938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3%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785938" y="3143250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24%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071563" y="4286250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62%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428625" y="6143625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89%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29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643063"/>
            <a:ext cx="3143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ttangolo 5"/>
          <p:cNvSpPr>
            <a:spLocks noChangeArrowheads="1"/>
          </p:cNvSpPr>
          <p:nvPr/>
        </p:nvSpPr>
        <p:spPr bwMode="auto">
          <a:xfrm>
            <a:off x="5929313" y="1143000"/>
            <a:ext cx="3024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>
                <a:latin typeface="Calibri" pitchFamily="34" charset="0"/>
              </a:rPr>
              <a:t>Trend 2011- 2015: 34 Paesi</a:t>
            </a:r>
            <a:endParaRPr lang="it-IT" sz="2000">
              <a:latin typeface="Calibri" pitchFamily="34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2714625" y="1785938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4%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1643063" y="3357563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26%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857250" y="4572000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64%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285750" y="6072188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89%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6429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429000" y="2214563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2%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2500313" y="3786188"/>
            <a:ext cx="928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12%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643313" y="5286375"/>
            <a:ext cx="1357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34%</a:t>
            </a:r>
          </a:p>
          <a:p>
            <a:r>
              <a:rPr lang="it-IT" sz="1400" b="1">
                <a:latin typeface="Calibri" pitchFamily="34" charset="0"/>
              </a:rPr>
              <a:t>(-7% risp. 2008)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7715250" y="2643188"/>
            <a:ext cx="1285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Nessun Paese migliora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596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429000" y="2214563"/>
            <a:ext cx="928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1%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2286000" y="4143375"/>
            <a:ext cx="135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7%</a:t>
            </a:r>
          </a:p>
          <a:p>
            <a:r>
              <a:rPr lang="it-IT" sz="1400" b="1">
                <a:latin typeface="Calibri" pitchFamily="34" charset="0"/>
              </a:rPr>
              <a:t>(-4% risp. 2008)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500188" y="5929313"/>
            <a:ext cx="1285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latin typeface="Calibri" pitchFamily="34" charset="0"/>
              </a:rPr>
              <a:t>Italia 22%</a:t>
            </a:r>
          </a:p>
          <a:p>
            <a:r>
              <a:rPr lang="it-IT" sz="1400" b="1">
                <a:latin typeface="Calibri" pitchFamily="34" charset="0"/>
              </a:rPr>
              <a:t>(-9% risp. 2008)</a:t>
            </a:r>
          </a:p>
          <a:p>
            <a:endParaRPr lang="it-IT" sz="1400" b="1">
              <a:latin typeface="Calibri" pitchFamily="34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7429500" y="2286000"/>
            <a:ext cx="13573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Solo la Slovenia migliora nel Benchmark Avanzato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428625"/>
            <a:ext cx="605790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429000" y="71438"/>
            <a:ext cx="1966913" cy="400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+mn-lt"/>
                <a:cs typeface="+mn-cs"/>
              </a:rPr>
              <a:t>QUARTO GRADO</a:t>
            </a:r>
            <a:endParaRPr lang="it-IT" sz="2000" b="1" dirty="0">
              <a:latin typeface="+mn-lt"/>
              <a:cs typeface="+mn-cs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3929063"/>
            <a:ext cx="61007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CasellaDiTesto 7"/>
          <p:cNvSpPr txBox="1">
            <a:spLocks noChangeArrowheads="1"/>
          </p:cNvSpPr>
          <p:nvPr/>
        </p:nvSpPr>
        <p:spPr bwMode="auto">
          <a:xfrm rot="-5400000">
            <a:off x="-1476375" y="3186113"/>
            <a:ext cx="4465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Calibri" pitchFamily="34" charset="0"/>
              </a:rPr>
              <a:t>DIFFERENZE DI GENERE</a:t>
            </a:r>
          </a:p>
        </p:txBody>
      </p:sp>
      <p:sp>
        <p:nvSpPr>
          <p:cNvPr id="9" name="Rettangolo 8"/>
          <p:cNvSpPr/>
          <p:nvPr/>
        </p:nvSpPr>
        <p:spPr>
          <a:xfrm>
            <a:off x="1428750" y="714375"/>
            <a:ext cx="1285875" cy="214313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571625" y="4257675"/>
            <a:ext cx="857250" cy="285750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Callout 1 11"/>
          <p:cNvSpPr/>
          <p:nvPr/>
        </p:nvSpPr>
        <p:spPr>
          <a:xfrm>
            <a:off x="4929188" y="571500"/>
            <a:ext cx="2214562" cy="571500"/>
          </a:xfrm>
          <a:prstGeom prst="borderCallout1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ITALIA: + 20 PUNTI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3" name="Callout 1 12"/>
          <p:cNvSpPr/>
          <p:nvPr/>
        </p:nvSpPr>
        <p:spPr>
          <a:xfrm>
            <a:off x="4643438" y="4429125"/>
            <a:ext cx="2214562" cy="571500"/>
          </a:xfrm>
          <a:prstGeom prst="borderCallout1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ITALIA: + 9 PUNTI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smtClean="0"/>
              <a:t>Sesta edizione</a:t>
            </a:r>
          </a:p>
          <a:p>
            <a:pPr>
              <a:buFont typeface="Wingdings" pitchFamily="2" charset="2"/>
              <a:buChar char="ü"/>
            </a:pPr>
            <a:r>
              <a:rPr lang="it-IT" smtClean="0"/>
              <a:t>Obiettivo </a:t>
            </a:r>
            <a:r>
              <a:rPr lang="it-IT" smtClean="0">
                <a:sym typeface="Wingdings" pitchFamily="2" charset="2"/>
              </a:rPr>
              <a:t> </a:t>
            </a:r>
            <a:r>
              <a:rPr lang="it-IT" smtClean="0"/>
              <a:t>rilevazione degli apprendimenti degli studenti in Matematica e in Scienze al quarto e all’ottavo anno di scolarità</a:t>
            </a:r>
          </a:p>
          <a:p>
            <a:pPr>
              <a:buFont typeface="Wingdings" pitchFamily="2" charset="2"/>
              <a:buChar char="ü"/>
            </a:pPr>
            <a:r>
              <a:rPr lang="it-IT" smtClean="0"/>
              <a:t>Trend di 20 anni </a:t>
            </a:r>
            <a:r>
              <a:rPr lang="it-IT" smtClean="0">
                <a:sym typeface="Wingdings" pitchFamily="2" charset="2"/>
              </a:rPr>
              <a:t> </a:t>
            </a:r>
            <a:r>
              <a:rPr lang="it-IT" smtClean="0"/>
              <a:t>dal 1995 al 2015</a:t>
            </a:r>
          </a:p>
          <a:p>
            <a:pPr>
              <a:buFont typeface="Wingdings" pitchFamily="2" charset="2"/>
              <a:buChar char="ü"/>
            </a:pPr>
            <a:r>
              <a:rPr lang="it-IT" smtClean="0"/>
              <a:t>Paesi partecipanti </a:t>
            </a:r>
            <a:r>
              <a:rPr lang="it-IT" smtClean="0">
                <a:sym typeface="Wingdings" pitchFamily="2" charset="2"/>
              </a:rPr>
              <a:t> 49 per il quarto anno, 39 per l’ottavo anno di scolarità. L’Italia ha partecipato a entrambe le rilevazioni</a:t>
            </a:r>
            <a:endParaRPr lang="it-IT" smtClean="0"/>
          </a:p>
        </p:txBody>
      </p:sp>
      <p:sp>
        <p:nvSpPr>
          <p:cNvPr id="16386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0070C0"/>
                </a:solidFill>
              </a:rPr>
              <a:t>L’indagine IEA TIMSS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Analisi dei trend – Quarto grado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2613"/>
            <a:ext cx="4214813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CasellaDiTesto 5"/>
          <p:cNvSpPr txBox="1">
            <a:spLocks noChangeArrowheads="1"/>
          </p:cNvSpPr>
          <p:nvPr/>
        </p:nvSpPr>
        <p:spPr bwMode="auto">
          <a:xfrm>
            <a:off x="785813" y="150018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MATEMATICA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6072188"/>
            <a:ext cx="44100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857375"/>
            <a:ext cx="4429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CasellaDiTesto 8"/>
          <p:cNvSpPr txBox="1">
            <a:spLocks noChangeArrowheads="1"/>
          </p:cNvSpPr>
          <p:nvPr/>
        </p:nvSpPr>
        <p:spPr bwMode="auto">
          <a:xfrm>
            <a:off x="6000750" y="14874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SCIENZE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000375" y="2143125"/>
            <a:ext cx="500063" cy="35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643313" y="2143125"/>
            <a:ext cx="500062" cy="3500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29000" y="71438"/>
            <a:ext cx="1906588" cy="400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+mn-lt"/>
                <a:cs typeface="+mn-cs"/>
              </a:rPr>
              <a:t>OTTAVO GRADO</a:t>
            </a:r>
            <a:endParaRPr lang="it-IT" sz="2000" b="1" dirty="0">
              <a:latin typeface="+mn-lt"/>
              <a:cs typeface="+mn-cs"/>
            </a:endParaRPr>
          </a:p>
        </p:txBody>
      </p:sp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3929063"/>
            <a:ext cx="61007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asellaDiTesto 7"/>
          <p:cNvSpPr txBox="1">
            <a:spLocks noChangeArrowheads="1"/>
          </p:cNvSpPr>
          <p:nvPr/>
        </p:nvSpPr>
        <p:spPr bwMode="auto">
          <a:xfrm rot="-5400000">
            <a:off x="-1476375" y="3186113"/>
            <a:ext cx="4465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800" b="1">
                <a:latin typeface="Calibri" pitchFamily="34" charset="0"/>
              </a:rPr>
              <a:t>DIFFERENZE DI GENERE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579563" y="4264025"/>
            <a:ext cx="857250" cy="285750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6350" y="436563"/>
            <a:ext cx="61245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428750" y="835025"/>
            <a:ext cx="1285875" cy="214313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Callout 1 9"/>
          <p:cNvSpPr/>
          <p:nvPr/>
        </p:nvSpPr>
        <p:spPr>
          <a:xfrm>
            <a:off x="4643438" y="4429125"/>
            <a:ext cx="2214562" cy="571500"/>
          </a:xfrm>
          <a:prstGeom prst="borderCallout1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ITALIA: + 10 PUNTI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2" name="Callout 1 11"/>
          <p:cNvSpPr/>
          <p:nvPr/>
        </p:nvSpPr>
        <p:spPr>
          <a:xfrm>
            <a:off x="4714875" y="1143000"/>
            <a:ext cx="2214563" cy="571500"/>
          </a:xfrm>
          <a:prstGeom prst="borderCallout1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ITALIA: + 7 PUNTI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Analisi dei trend – Ottavo grado</a:t>
            </a:r>
          </a:p>
        </p:txBody>
      </p:sp>
      <p:sp>
        <p:nvSpPr>
          <p:cNvPr id="39938" name="CasellaDiTesto 5"/>
          <p:cNvSpPr txBox="1">
            <a:spLocks noChangeArrowheads="1"/>
          </p:cNvSpPr>
          <p:nvPr/>
        </p:nvSpPr>
        <p:spPr bwMode="auto">
          <a:xfrm>
            <a:off x="785813" y="150018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MATEMATICA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6072188"/>
            <a:ext cx="44100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CasellaDiTesto 8"/>
          <p:cNvSpPr txBox="1">
            <a:spLocks noChangeArrowheads="1"/>
          </p:cNvSpPr>
          <p:nvPr/>
        </p:nvSpPr>
        <p:spPr bwMode="auto">
          <a:xfrm>
            <a:off x="6000750" y="14874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SCIENZE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38"/>
            <a:ext cx="42862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1785938"/>
            <a:ext cx="4214812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7"/>
          <p:cNvSpPr/>
          <p:nvPr/>
        </p:nvSpPr>
        <p:spPr>
          <a:xfrm>
            <a:off x="3643313" y="3500438"/>
            <a:ext cx="571500" cy="107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001000" y="3643313"/>
            <a:ext cx="642938" cy="1285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Analisi dei trend – Matematica</a:t>
            </a:r>
          </a:p>
        </p:txBody>
      </p:sp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75"/>
            <a:ext cx="4214813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CasellaDiTesto 5"/>
          <p:cNvSpPr txBox="1">
            <a:spLocks noChangeArrowheads="1"/>
          </p:cNvSpPr>
          <p:nvPr/>
        </p:nvSpPr>
        <p:spPr bwMode="auto">
          <a:xfrm>
            <a:off x="785813" y="150018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QUARTO GRADO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6072188"/>
            <a:ext cx="44100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CasellaDiTesto 8"/>
          <p:cNvSpPr txBox="1">
            <a:spLocks noChangeArrowheads="1"/>
          </p:cNvSpPr>
          <p:nvPr/>
        </p:nvSpPr>
        <p:spPr bwMode="auto">
          <a:xfrm>
            <a:off x="6000750" y="1487488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OTTAVO GRADO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857375"/>
            <a:ext cx="42862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>
          <a:xfrm>
            <a:off x="2928938" y="3857625"/>
            <a:ext cx="571500" cy="1071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8143875" y="3571875"/>
            <a:ext cx="571500" cy="1071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286250" y="4286250"/>
            <a:ext cx="9286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Analisi dei trend – Scienze</a:t>
            </a:r>
          </a:p>
        </p:txBody>
      </p:sp>
      <p:sp>
        <p:nvSpPr>
          <p:cNvPr id="43010" name="CasellaDiTesto 5"/>
          <p:cNvSpPr txBox="1">
            <a:spLocks noChangeArrowheads="1"/>
          </p:cNvSpPr>
          <p:nvPr/>
        </p:nvSpPr>
        <p:spPr bwMode="auto">
          <a:xfrm>
            <a:off x="785813" y="1500188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QUARTO GRADO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6072188"/>
            <a:ext cx="44100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CasellaDiTesto 8"/>
          <p:cNvSpPr txBox="1">
            <a:spLocks noChangeArrowheads="1"/>
          </p:cNvSpPr>
          <p:nvPr/>
        </p:nvSpPr>
        <p:spPr bwMode="auto">
          <a:xfrm>
            <a:off x="6000750" y="1487488"/>
            <a:ext cx="178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latin typeface="Calibri" pitchFamily="34" charset="0"/>
              </a:rPr>
              <a:t>OTTAVO GRADO</a:t>
            </a:r>
          </a:p>
          <a:p>
            <a:pPr algn="ctr"/>
            <a:endParaRPr lang="it-IT" b="1">
              <a:latin typeface="Calibri" pitchFamily="34" charset="0"/>
            </a:endParaRPr>
          </a:p>
        </p:txBody>
      </p:sp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785938"/>
            <a:ext cx="4214812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57375"/>
            <a:ext cx="4429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e 9"/>
          <p:cNvSpPr/>
          <p:nvPr/>
        </p:nvSpPr>
        <p:spPr>
          <a:xfrm>
            <a:off x="3071813" y="3929063"/>
            <a:ext cx="571500" cy="107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8072438" y="3786188"/>
            <a:ext cx="571500" cy="1071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658938"/>
            <a:ext cx="8391525" cy="51276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428875" y="1109663"/>
            <a:ext cx="4714875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n-lt"/>
                <a:cs typeface="+mn-cs"/>
              </a:rPr>
              <a:t>MATEMATICA LIVELLO AVANZATO</a:t>
            </a:r>
            <a:endParaRPr lang="it-IT" sz="2400" b="1" dirty="0">
              <a:latin typeface="+mn-lt"/>
              <a:cs typeface="+mn-cs"/>
            </a:endParaRPr>
          </a:p>
        </p:txBody>
      </p:sp>
      <p:sp>
        <p:nvSpPr>
          <p:cNvPr id="6" name="Callout 1 5"/>
          <p:cNvSpPr/>
          <p:nvPr/>
        </p:nvSpPr>
        <p:spPr>
          <a:xfrm>
            <a:off x="6357938" y="3357563"/>
            <a:ext cx="2643187" cy="1571625"/>
          </a:xfrm>
          <a:prstGeom prst="borderCallout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</a:rPr>
              <a:t>Centro e Nord Est: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</a:rPr>
              <a:t>le ragazze fanno meglio dei ragazzi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8" name="Callout 3 7"/>
          <p:cNvSpPr/>
          <p:nvPr/>
        </p:nvSpPr>
        <p:spPr>
          <a:xfrm rot="16200000">
            <a:off x="1595438" y="3692525"/>
            <a:ext cx="1511300" cy="1704975"/>
          </a:xfrm>
          <a:prstGeom prst="borderCallout3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</a:rPr>
              <a:t>Nel Sud Isole fanno meglio i ragazzi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57563" y="1109663"/>
            <a:ext cx="3000375" cy="4619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+mn-lt"/>
                <a:cs typeface="+mn-cs"/>
              </a:rPr>
              <a:t>FISICA</a:t>
            </a:r>
            <a:endParaRPr lang="it-IT" sz="2400" b="1" dirty="0">
              <a:latin typeface="+mn-lt"/>
              <a:cs typeface="+mn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619250"/>
            <a:ext cx="86518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llout 1 5"/>
          <p:cNvSpPr/>
          <p:nvPr/>
        </p:nvSpPr>
        <p:spPr>
          <a:xfrm>
            <a:off x="4643438" y="2708275"/>
            <a:ext cx="2881312" cy="1927225"/>
          </a:xfrm>
          <a:prstGeom prst="borderCallout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</a:rPr>
              <a:t>Sud Isole, Nord Ovest e Centro: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</a:rPr>
              <a:t>i ragazzi fanno meglio delle ragazze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Sesta edizione con la </a:t>
            </a:r>
            <a:r>
              <a:rPr lang="it-IT" b="1" u="sng" smtClean="0"/>
              <a:t>literacy</a:t>
            </a:r>
            <a:r>
              <a:rPr lang="it-IT" smtClean="0"/>
              <a:t> </a:t>
            </a:r>
            <a:r>
              <a:rPr lang="it-IT" b="1" u="sng" smtClean="0"/>
              <a:t>scientifica </a:t>
            </a:r>
            <a:r>
              <a:rPr lang="it-IT" smtClean="0"/>
              <a:t>come ambito principale</a:t>
            </a:r>
          </a:p>
          <a:p>
            <a:endParaRPr lang="it-IT" smtClean="0"/>
          </a:p>
          <a:p>
            <a:r>
              <a:rPr lang="it-IT" smtClean="0"/>
              <a:t>Ambiti secondari: literacy in lettura e literacy matematica</a:t>
            </a:r>
          </a:p>
          <a:p>
            <a:pPr lvl="1"/>
            <a:r>
              <a:rPr lang="it-IT" smtClean="0"/>
              <a:t>Collaborative problem solving</a:t>
            </a:r>
          </a:p>
          <a:p>
            <a:pPr lvl="1"/>
            <a:r>
              <a:rPr lang="it-IT" smtClean="0"/>
              <a:t>Financial literacy (Opzione internazionale)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L’indagine OCSE PISA 2015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egnaposto contenuto 1"/>
          <p:cNvSpPr>
            <a:spLocks noGrp="1"/>
          </p:cNvSpPr>
          <p:nvPr>
            <p:ph idx="1"/>
          </p:nvPr>
        </p:nvSpPr>
        <p:spPr>
          <a:xfrm>
            <a:off x="250825" y="1816100"/>
            <a:ext cx="8674100" cy="2184400"/>
          </a:xfrm>
        </p:spPr>
        <p:txBody>
          <a:bodyPr/>
          <a:lstStyle/>
          <a:p>
            <a:r>
              <a:rPr lang="it-IT" smtClean="0"/>
              <a:t>11.583 Studenti valutati</a:t>
            </a:r>
          </a:p>
          <a:p>
            <a:pPr lvl="1"/>
            <a:r>
              <a:rPr lang="it-IT" smtClean="0"/>
              <a:t>Popolazione stimata: quasi 500 mila studenti di 15 anni</a:t>
            </a:r>
          </a:p>
          <a:p>
            <a:r>
              <a:rPr lang="it-IT" smtClean="0"/>
              <a:t>474 scuole partecipanti </a:t>
            </a:r>
          </a:p>
          <a:p>
            <a:pPr>
              <a:buFont typeface="Arial" charset="0"/>
              <a:buNone/>
            </a:pPr>
            <a:endParaRPr lang="it-IT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numeri dell’Italia in PISA 2015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1"/>
          <p:cNvSpPr txBox="1">
            <a:spLocks/>
          </p:cNvSpPr>
          <p:nvPr/>
        </p:nvSpPr>
        <p:spPr>
          <a:xfrm>
            <a:off x="357188" y="4143375"/>
            <a:ext cx="8672512" cy="218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NOVITA’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PISA 2015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3200" dirty="0">
                <a:latin typeface="+mn-lt"/>
                <a:cs typeface="+mn-cs"/>
              </a:rPr>
              <a:t>Test totalmente </a:t>
            </a:r>
            <a:r>
              <a:rPr lang="it-IT" sz="3200" dirty="0" err="1">
                <a:latin typeface="+mn-lt"/>
                <a:cs typeface="+mn-cs"/>
              </a:rPr>
              <a:t>computer-based</a:t>
            </a:r>
            <a:r>
              <a:rPr lang="it-IT" sz="320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Campione aggiuntivo di studenti di II anno di scuola secondaria di II grado (6.400 studenti)</a:t>
            </a:r>
          </a:p>
          <a:p>
            <a:r>
              <a:rPr lang="it-IT" smtClean="0"/>
              <a:t>Questionario Docente</a:t>
            </a:r>
          </a:p>
          <a:p>
            <a:r>
              <a:rPr lang="it-IT" smtClean="0"/>
              <a:t>Questionario Genitori</a:t>
            </a:r>
          </a:p>
          <a:p>
            <a:r>
              <a:rPr lang="it-IT" smtClean="0"/>
              <a:t>Tecnologie dell’Informazione e della comunicazione (TIC)</a:t>
            </a:r>
          </a:p>
          <a:p>
            <a:r>
              <a:rPr lang="it-IT" smtClean="0"/>
              <a:t>Carriera scolastica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Opzioni implementate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smtClean="0"/>
              <a:t>Terza edizione</a:t>
            </a:r>
          </a:p>
          <a:p>
            <a:pPr>
              <a:buFont typeface="Wingdings" pitchFamily="2" charset="2"/>
              <a:buChar char="ü"/>
            </a:pPr>
            <a:r>
              <a:rPr lang="it-IT" b="1" smtClean="0"/>
              <a:t>Obiettivo</a:t>
            </a:r>
            <a:r>
              <a:rPr lang="it-IT" smtClean="0"/>
              <a:t> </a:t>
            </a:r>
            <a:r>
              <a:rPr lang="it-IT" smtClean="0">
                <a:sym typeface="Wingdings" pitchFamily="2" charset="2"/>
              </a:rPr>
              <a:t> </a:t>
            </a:r>
            <a:r>
              <a:rPr lang="it-IT" smtClean="0"/>
              <a:t>rilevazione degli apprendimenti  degli studenti in Matematica e Fisica all'ultimo anno della scuola secondaria (STEM programs)</a:t>
            </a:r>
          </a:p>
          <a:p>
            <a:pPr>
              <a:buFont typeface="Wingdings" pitchFamily="2" charset="2"/>
              <a:buChar char="ü"/>
            </a:pPr>
            <a:r>
              <a:rPr lang="it-IT" smtClean="0"/>
              <a:t>Trend di 20 anni </a:t>
            </a:r>
            <a:r>
              <a:rPr lang="it-IT" smtClean="0">
                <a:sym typeface="Wingdings" pitchFamily="2" charset="2"/>
              </a:rPr>
              <a:t> </a:t>
            </a:r>
            <a:r>
              <a:rPr lang="it-IT" smtClean="0"/>
              <a:t>dal 1995 al 2015</a:t>
            </a:r>
          </a:p>
          <a:p>
            <a:pPr>
              <a:buFont typeface="Wingdings" pitchFamily="2" charset="2"/>
              <a:buChar char="ü"/>
            </a:pPr>
            <a:r>
              <a:rPr lang="it-IT" smtClean="0"/>
              <a:t>9 Paesi partecipanti </a:t>
            </a:r>
            <a:endParaRPr lang="it-IT" smtClean="0">
              <a:solidFill>
                <a:srgbClr val="FF0000"/>
              </a:solidFill>
            </a:endParaRPr>
          </a:p>
        </p:txBody>
      </p:sp>
      <p:sp>
        <p:nvSpPr>
          <p:cNvPr id="18434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00B050"/>
                </a:solidFill>
              </a:rPr>
              <a:t>L’indagine IEA TIMSS ADVANCED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214313"/>
            <a:ext cx="6572250" cy="6643687"/>
          </a:xfrm>
        </p:spPr>
      </p:pic>
      <p:sp>
        <p:nvSpPr>
          <p:cNvPr id="6" name="Ovale 5"/>
          <p:cNvSpPr/>
          <p:nvPr/>
        </p:nvSpPr>
        <p:spPr>
          <a:xfrm>
            <a:off x="6072188" y="5143500"/>
            <a:ext cx="714375" cy="349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0800000">
            <a:off x="6846888" y="5254625"/>
            <a:ext cx="82550" cy="17462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3643313" y="5572125"/>
            <a:ext cx="1504950" cy="3746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Sud Isole: 477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3571875" y="4714875"/>
            <a:ext cx="1358900" cy="3381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Nord Est: 525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50" y="0"/>
            <a:ext cx="6546850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3143250" y="5286375"/>
            <a:ext cx="714375" cy="2857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0800000">
            <a:off x="3857625" y="5214938"/>
            <a:ext cx="142875" cy="239712"/>
          </a:xfrm>
          <a:prstGeom prst="down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2571750" y="4429125"/>
            <a:ext cx="1428750" cy="338138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Nord Est: 533</a:t>
            </a: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3786188" y="5643563"/>
            <a:ext cx="1938337" cy="3746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Sud Isole: 491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3571875"/>
            <a:ext cx="6076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asellaDiTesto 4"/>
          <p:cNvSpPr txBox="1">
            <a:spLocks noChangeArrowheads="1"/>
          </p:cNvSpPr>
          <p:nvPr/>
        </p:nvSpPr>
        <p:spPr bwMode="auto">
          <a:xfrm>
            <a:off x="142875" y="14287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MATEMATICA – 4° GRADO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214313" y="1785938"/>
            <a:ext cx="26431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CasellaDiTesto 7"/>
          <p:cNvSpPr txBox="1">
            <a:spLocks noChangeArrowheads="1"/>
          </p:cNvSpPr>
          <p:nvPr/>
        </p:nvSpPr>
        <p:spPr bwMode="auto">
          <a:xfrm>
            <a:off x="142875" y="448786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SCIENZE – 4° GRADO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214313" y="4845050"/>
            <a:ext cx="264318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928688"/>
            <a:ext cx="60769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e 10"/>
          <p:cNvSpPr/>
          <p:nvPr/>
        </p:nvSpPr>
        <p:spPr>
          <a:xfrm>
            <a:off x="5357813" y="2571750"/>
            <a:ext cx="500062" cy="285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7715250" y="4929188"/>
            <a:ext cx="500063" cy="285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85750"/>
            <a:ext cx="71437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2500313" y="5072063"/>
            <a:ext cx="642937" cy="3571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3214688" y="5143500"/>
            <a:ext cx="142875" cy="214313"/>
          </a:xfrm>
          <a:prstGeom prst="down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4071938" y="3929063"/>
            <a:ext cx="1357312" cy="338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Nord Est: 520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4857750" y="5500688"/>
            <a:ext cx="1428750" cy="338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Sud Isole: 452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0"/>
            <a:ext cx="664368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7"/>
          <p:cNvSpPr/>
          <p:nvPr/>
        </p:nvSpPr>
        <p:spPr>
          <a:xfrm>
            <a:off x="5143500" y="4572000"/>
            <a:ext cx="714375" cy="2857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0" name="Freccia bidirezionale orizzontale 9"/>
          <p:cNvSpPr/>
          <p:nvPr/>
        </p:nvSpPr>
        <p:spPr>
          <a:xfrm>
            <a:off x="6000750" y="4572000"/>
            <a:ext cx="357188" cy="241300"/>
          </a:xfrm>
          <a:prstGeom prst="leftRight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4000500" y="3786188"/>
            <a:ext cx="1428750" cy="338137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Nord Est: 529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2428875" y="5500688"/>
            <a:ext cx="1711325" cy="3746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>
                <a:latin typeface="Calibri" pitchFamily="34" charset="0"/>
              </a:rPr>
              <a:t>Sud Isole: 456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2" name="CasellaDiTesto 4"/>
          <p:cNvSpPr txBox="1">
            <a:spLocks noChangeArrowheads="1"/>
          </p:cNvSpPr>
          <p:nvPr/>
        </p:nvSpPr>
        <p:spPr bwMode="auto">
          <a:xfrm>
            <a:off x="142875" y="14287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MATEMATICA – 8° GRADO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214313" y="1785938"/>
            <a:ext cx="26431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CasellaDiTesto 7"/>
          <p:cNvSpPr txBox="1">
            <a:spLocks noChangeArrowheads="1"/>
          </p:cNvSpPr>
          <p:nvPr/>
        </p:nvSpPr>
        <p:spPr bwMode="auto">
          <a:xfrm>
            <a:off x="142875" y="4487863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latin typeface="Calibri" pitchFamily="34" charset="0"/>
              </a:rPr>
              <a:t>SCIENZE – 8° GRADO</a:t>
            </a:r>
          </a:p>
        </p:txBody>
      </p:sp>
      <p:cxnSp>
        <p:nvCxnSpPr>
          <p:cNvPr id="9" name="Connettore 2 8"/>
          <p:cNvCxnSpPr/>
          <p:nvPr/>
        </p:nvCxnSpPr>
        <p:spPr>
          <a:xfrm>
            <a:off x="214313" y="4845050"/>
            <a:ext cx="264318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000125"/>
            <a:ext cx="60674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571875"/>
            <a:ext cx="61245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e 10"/>
          <p:cNvSpPr/>
          <p:nvPr/>
        </p:nvSpPr>
        <p:spPr>
          <a:xfrm>
            <a:off x="5500688" y="2714625"/>
            <a:ext cx="500062" cy="285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072063" y="5286375"/>
            <a:ext cx="500062" cy="285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plate Presentazione 0612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Presentazione 06122016.potx" id="{8082F019-8EF9-49D0-8863-4D3132C9E1D5}" vid="{332EFE4D-245E-48E1-82B3-3183BE096CA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Presentazione 06122016</Template>
  <TotalTime>0</TotalTime>
  <Words>437</Words>
  <Application>Microsoft Office PowerPoint</Application>
  <PresentationFormat>Bildschirmpräsentation (4:3)</PresentationFormat>
  <Paragraphs>124</Paragraphs>
  <Slides>29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4" baseType="lpstr">
      <vt:lpstr>Calibri</vt:lpstr>
      <vt:lpstr>Arial</vt:lpstr>
      <vt:lpstr>Wingdings</vt:lpstr>
      <vt:lpstr>Template Presentazione 06122016</vt:lpstr>
      <vt:lpstr>Template Presentazione 06122016</vt:lpstr>
      <vt:lpstr>  I risultati delle Indagini IEA TIMSS e  TIMSS ADVANCED 2015   </vt:lpstr>
      <vt:lpstr>L’indagine IEA TIMSS 2015</vt:lpstr>
      <vt:lpstr>L’indagine IEA TIMSS ADVANCED 2015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Analisi dei trend – Quarto grado</vt:lpstr>
      <vt:lpstr>Diapositiva 21</vt:lpstr>
      <vt:lpstr>Analisi dei trend – Ottavo grado</vt:lpstr>
      <vt:lpstr>Analisi dei trend – Matematica</vt:lpstr>
      <vt:lpstr>Analisi dei trend – Scienze</vt:lpstr>
      <vt:lpstr>Diapositiva 25</vt:lpstr>
      <vt:lpstr>Diapositiva 26</vt:lpstr>
      <vt:lpstr>L’indagine OCSE PISA 2015</vt:lpstr>
      <vt:lpstr>I numeri dell’Italia in PISA 2015</vt:lpstr>
      <vt:lpstr>Opzioni implementate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Palmerio Laura</dc:creator>
  <cp:lastModifiedBy>Luisanna Fiorini</cp:lastModifiedBy>
  <cp:revision>110</cp:revision>
  <dcterms:created xsi:type="dcterms:W3CDTF">2016-12-02T14:11:21Z</dcterms:created>
  <dcterms:modified xsi:type="dcterms:W3CDTF">2016-12-12T09:43:37Z</dcterms:modified>
</cp:coreProperties>
</file>