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0" r:id="rId3"/>
    <p:sldId id="286" r:id="rId4"/>
    <p:sldId id="283" r:id="rId5"/>
    <p:sldId id="296" r:id="rId6"/>
    <p:sldId id="285" r:id="rId7"/>
    <p:sldId id="289" r:id="rId8"/>
    <p:sldId id="292" r:id="rId9"/>
    <p:sldId id="293" r:id="rId10"/>
    <p:sldId id="263" r:id="rId11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BBDCF"/>
    <a:srgbClr val="CFEBF7"/>
    <a:srgbClr val="FFCC00"/>
    <a:srgbClr val="DDDDDD"/>
    <a:srgbClr val="EAEAEA"/>
    <a:srgbClr val="F8F8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712" autoAdjust="0"/>
  </p:normalViewPr>
  <p:slideViewPr>
    <p:cSldViewPr>
      <p:cViewPr varScale="1">
        <p:scale>
          <a:sx n="91" d="100"/>
          <a:sy n="91" d="100"/>
        </p:scale>
        <p:origin x="-9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3300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33D764-D7E1-42B0-8363-01840DFC6808}" type="doc">
      <dgm:prSet loTypeId="urn:microsoft.com/office/officeart/2008/layout/CircularPictureCallout" loCatId="picture" qsTypeId="urn:microsoft.com/office/officeart/2005/8/quickstyle/simple1#1" qsCatId="simple" csTypeId="urn:microsoft.com/office/officeart/2005/8/colors/accent1_2#1" csCatId="accent1"/>
      <dgm:spPr/>
    </dgm:pt>
    <dgm:pt modelId="{E9057057-6F00-4D96-A05A-FF550868B1E1}">
      <dgm:prSet phldrT="[Text]" phldr="1"/>
      <dgm:spPr/>
      <dgm:t>
        <a:bodyPr/>
        <a:lstStyle/>
        <a:p>
          <a:endParaRPr lang="de-DE" dirty="0"/>
        </a:p>
      </dgm:t>
    </dgm:pt>
    <dgm:pt modelId="{A5450F62-F704-46C4-861F-3FB4DADF26D1}" type="sibTrans" cxnId="{7B9A3CFA-1FDC-4089-9984-92C048A4B96A}">
      <dgm:prSet/>
      <dgm:spPr>
        <a:blipFill rotWithShape="1"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de-DE"/>
        </a:p>
      </dgm:t>
    </dgm:pt>
    <dgm:pt modelId="{3E8A48B0-457F-4FB8-A940-7645B4BA6E30}" type="parTrans" cxnId="{7B9A3CFA-1FDC-4089-9984-92C048A4B96A}">
      <dgm:prSet/>
      <dgm:spPr/>
      <dgm:t>
        <a:bodyPr/>
        <a:lstStyle/>
        <a:p>
          <a:endParaRPr lang="de-DE"/>
        </a:p>
      </dgm:t>
    </dgm:pt>
    <dgm:pt modelId="{F8DF865F-6E5F-4BC7-A3A0-C9FDC76A12F2}" type="pres">
      <dgm:prSet presAssocID="{D733D764-D7E1-42B0-8363-01840DFC6808}" presName="Name0" presStyleCnt="0">
        <dgm:presLayoutVars>
          <dgm:chMax val="7"/>
          <dgm:chPref val="7"/>
          <dgm:dir/>
        </dgm:presLayoutVars>
      </dgm:prSet>
      <dgm:spPr/>
    </dgm:pt>
    <dgm:pt modelId="{4BFB2C3E-3479-43E3-83FB-CA2B4B5FA190}" type="pres">
      <dgm:prSet presAssocID="{D733D764-D7E1-42B0-8363-01840DFC6808}" presName="Name1" presStyleCnt="0"/>
      <dgm:spPr/>
    </dgm:pt>
    <dgm:pt modelId="{253339FE-9D16-4122-9F9B-2F39D74BE05E}" type="pres">
      <dgm:prSet presAssocID="{A5450F62-F704-46C4-861F-3FB4DADF26D1}" presName="picture_1" presStyleCnt="0"/>
      <dgm:spPr/>
    </dgm:pt>
    <dgm:pt modelId="{CD88093E-50C4-40FA-82BB-0F0990AC26D8}" type="pres">
      <dgm:prSet presAssocID="{A5450F62-F704-46C4-861F-3FB4DADF26D1}" presName="pictureRepeatNode" presStyleLbl="alignImgPlace1" presStyleIdx="0" presStyleCnt="1" custLinFactNeighborX="1737" custLinFactNeighborY="-5982"/>
      <dgm:spPr/>
      <dgm:t>
        <a:bodyPr/>
        <a:lstStyle/>
        <a:p>
          <a:endParaRPr lang="de-DE"/>
        </a:p>
      </dgm:t>
    </dgm:pt>
    <dgm:pt modelId="{47831E7C-6E78-40E4-B256-5B721469ADB1}" type="pres">
      <dgm:prSet presAssocID="{E9057057-6F00-4D96-A05A-FF550868B1E1}" presName="text_1" presStyleLbl="node1" presStyleIdx="0" presStyleCnt="0" custLinFactY="1859" custLinFactNeighborX="-5201" custLinFactNeighborY="1000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33D33D9-7CC3-4ED4-8562-BA890625AFFE}" type="presOf" srcId="{E9057057-6F00-4D96-A05A-FF550868B1E1}" destId="{47831E7C-6E78-40E4-B256-5B721469ADB1}" srcOrd="0" destOrd="0" presId="urn:microsoft.com/office/officeart/2008/layout/CircularPictureCallout"/>
    <dgm:cxn modelId="{5E7794F0-4604-4206-ADD0-59657F2C5572}" type="presOf" srcId="{D733D764-D7E1-42B0-8363-01840DFC6808}" destId="{F8DF865F-6E5F-4BC7-A3A0-C9FDC76A12F2}" srcOrd="0" destOrd="0" presId="urn:microsoft.com/office/officeart/2008/layout/CircularPictureCallout"/>
    <dgm:cxn modelId="{BE71BE5D-F00E-4C60-8822-0A1E72E9EB05}" type="presOf" srcId="{A5450F62-F704-46C4-861F-3FB4DADF26D1}" destId="{CD88093E-50C4-40FA-82BB-0F0990AC26D8}" srcOrd="0" destOrd="0" presId="urn:microsoft.com/office/officeart/2008/layout/CircularPictureCallout"/>
    <dgm:cxn modelId="{7B9A3CFA-1FDC-4089-9984-92C048A4B96A}" srcId="{D733D764-D7E1-42B0-8363-01840DFC6808}" destId="{E9057057-6F00-4D96-A05A-FF550868B1E1}" srcOrd="0" destOrd="0" parTransId="{3E8A48B0-457F-4FB8-A940-7645B4BA6E30}" sibTransId="{A5450F62-F704-46C4-861F-3FB4DADF26D1}"/>
    <dgm:cxn modelId="{C0EB80C2-E263-4642-9B6C-31400D082913}" type="presParOf" srcId="{F8DF865F-6E5F-4BC7-A3A0-C9FDC76A12F2}" destId="{4BFB2C3E-3479-43E3-83FB-CA2B4B5FA190}" srcOrd="0" destOrd="0" presId="urn:microsoft.com/office/officeart/2008/layout/CircularPictureCallout"/>
    <dgm:cxn modelId="{DAD96728-1911-4277-BC40-F81FF20A9233}" type="presParOf" srcId="{4BFB2C3E-3479-43E3-83FB-CA2B4B5FA190}" destId="{253339FE-9D16-4122-9F9B-2F39D74BE05E}" srcOrd="0" destOrd="0" presId="urn:microsoft.com/office/officeart/2008/layout/CircularPictureCallout"/>
    <dgm:cxn modelId="{5BC492F3-516A-4E0B-A3B4-BE8CDCACB0FA}" type="presParOf" srcId="{253339FE-9D16-4122-9F9B-2F39D74BE05E}" destId="{CD88093E-50C4-40FA-82BB-0F0990AC26D8}" srcOrd="0" destOrd="0" presId="urn:microsoft.com/office/officeart/2008/layout/CircularPictureCallout"/>
    <dgm:cxn modelId="{6356FE70-2B36-4D37-A1BB-3675FD4CD978}" type="presParOf" srcId="{4BFB2C3E-3479-43E3-83FB-CA2B4B5FA190}" destId="{47831E7C-6E78-40E4-B256-5B721469ADB1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59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8F50CFF3-E6FF-43EA-90B2-D68AFE11A07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Klicken Sie, um die Formate des Vorlagentextes zu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58795EF-22B7-4CCA-A67F-1505E9ED7B6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D39423-56DD-4753-BE04-5D31C7FC8B1E}" type="slidenum">
              <a:rPr lang="de-DE" altLang="de-DE" smtClean="0">
                <a:cs typeface="Arial" charset="0"/>
              </a:rPr>
              <a:pPr/>
              <a:t>1</a:t>
            </a:fld>
            <a:endParaRPr lang="de-DE" altLang="de-DE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DA7C8F-EBAC-4A04-8A11-5EE2C9492757}" type="slidenum">
              <a:rPr lang="de-DE" altLang="de-DE" smtClean="0">
                <a:cs typeface="Arial" charset="0"/>
              </a:rPr>
              <a:pPr/>
              <a:t>10</a:t>
            </a:fld>
            <a:endParaRPr lang="de-DE" altLang="de-DE" smtClean="0">
              <a:cs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8435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45ED43-2ECC-4E9F-96F4-58B804522E08}" type="slidenum">
              <a:rPr lang="de-DE" altLang="de-DE" smtClean="0">
                <a:cs typeface="Arial" charset="0"/>
              </a:rPr>
              <a:pPr/>
              <a:t>2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0483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775D5A-94D2-40D9-A8DF-F7B5323924AA}" type="slidenum">
              <a:rPr lang="de-DE" altLang="de-DE" smtClean="0">
                <a:cs typeface="Arial" charset="0"/>
              </a:rPr>
              <a:pPr/>
              <a:t>3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2531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C78E6F-9576-4DA8-9DC0-08CC3A74D5B4}" type="slidenum">
              <a:rPr lang="de-DE" altLang="de-DE" smtClean="0">
                <a:cs typeface="Arial" charset="0"/>
              </a:rPr>
              <a:pPr/>
              <a:t>4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457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29AEC5-E0DC-4A2D-9E20-EA1E4D89FA11}" type="slidenum">
              <a:rPr lang="de-DE" altLang="de-DE" smtClean="0">
                <a:cs typeface="Arial" charset="0"/>
              </a:rPr>
              <a:pPr/>
              <a:t>5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6627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CCE5DA-DF13-4DE1-A6A8-004549BF2B6C}" type="slidenum">
              <a:rPr lang="de-DE" altLang="de-DE" smtClean="0">
                <a:cs typeface="Arial" charset="0"/>
              </a:rPr>
              <a:pPr/>
              <a:t>6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8675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1A65FD-44D9-44E3-8416-EC2AF384ABD5}" type="slidenum">
              <a:rPr lang="de-DE" altLang="de-DE" smtClean="0">
                <a:cs typeface="Arial" charset="0"/>
              </a:rPr>
              <a:pPr/>
              <a:t>7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0723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0BA9D6-4681-4829-9617-69A696512248}" type="slidenum">
              <a:rPr lang="de-DE" altLang="de-DE" smtClean="0">
                <a:cs typeface="Arial" charset="0"/>
              </a:rPr>
              <a:pPr/>
              <a:t>8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2771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91EF6A-AF9A-4B1E-8DDE-5D614B370974}" type="slidenum">
              <a:rPr lang="de-DE" altLang="de-DE" smtClean="0">
                <a:cs typeface="Arial" charset="0"/>
              </a:rPr>
              <a:pPr/>
              <a:t>9</a:t>
            </a:fld>
            <a:endParaRPr lang="de-DE" altLang="de-DE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4" name="Line 16"/>
          <p:cNvSpPr>
            <a:spLocks noChangeShapeType="1"/>
          </p:cNvSpPr>
          <p:nvPr userDrawn="1"/>
        </p:nvSpPr>
        <p:spPr bwMode="auto">
          <a:xfrm>
            <a:off x="431800" y="652780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5" name="Rectangle 17"/>
          <p:cNvSpPr>
            <a:spLocks noChangeArrowheads="1"/>
          </p:cNvSpPr>
          <p:nvPr userDrawn="1"/>
        </p:nvSpPr>
        <p:spPr bwMode="auto">
          <a:xfrm>
            <a:off x="2065338" y="6315075"/>
            <a:ext cx="22367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6" name="Rectangle 18"/>
          <p:cNvSpPr>
            <a:spLocks noChangeArrowheads="1"/>
          </p:cNvSpPr>
          <p:nvPr userDrawn="1"/>
        </p:nvSpPr>
        <p:spPr bwMode="auto">
          <a:xfrm>
            <a:off x="4832350" y="6315075"/>
            <a:ext cx="27098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7" name="Text Box 19"/>
          <p:cNvSpPr txBox="1">
            <a:spLocks noChangeArrowheads="1"/>
          </p:cNvSpPr>
          <p:nvPr userDrawn="1"/>
        </p:nvSpPr>
        <p:spPr bwMode="auto">
          <a:xfrm>
            <a:off x="4832350" y="6484938"/>
            <a:ext cx="230028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  <a:defRPr/>
            </a:pPr>
            <a:r>
              <a:rPr lang="it-IT" altLang="de-DE" sz="700" b="1">
                <a:latin typeface="Arial" charset="0"/>
                <a:cs typeface="+mn-cs"/>
              </a:rPr>
              <a:t>Titolo della presentazione, Nome relatore/relatrice</a:t>
            </a:r>
          </a:p>
        </p:txBody>
      </p:sp>
      <p:sp>
        <p:nvSpPr>
          <p:cNvPr id="8" name="Text Box 20"/>
          <p:cNvSpPr txBox="1">
            <a:spLocks noChangeArrowheads="1"/>
          </p:cNvSpPr>
          <p:nvPr userDrawn="1"/>
        </p:nvSpPr>
        <p:spPr bwMode="auto">
          <a:xfrm>
            <a:off x="2065338" y="6484938"/>
            <a:ext cx="223837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r" eaLnBrk="0" hangingPunct="0">
              <a:lnSpc>
                <a:spcPts val="1300"/>
              </a:lnSpc>
              <a:defRPr/>
            </a:pPr>
            <a:r>
              <a:rPr lang="de-DE" altLang="de-DE" sz="700" b="1">
                <a:latin typeface="Arial" charset="0"/>
                <a:cs typeface="+mn-cs"/>
              </a:rPr>
              <a:t>Titel der Präsentation, Name Referent/Referentin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431800" y="404813"/>
            <a:ext cx="3706813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/>
          <a:lstStyle/>
          <a:p>
            <a:pPr eaLnBrk="0" hangingPunct="0">
              <a:defRPr/>
            </a:pPr>
            <a:r>
              <a:rPr lang="de-DE" altLang="de-DE" sz="3000" b="1">
                <a:latin typeface="Arial" charset="0"/>
                <a:cs typeface="+mn-cs"/>
              </a:rPr>
              <a:t>Titel</a:t>
            </a:r>
          </a:p>
          <a:p>
            <a:pPr eaLnBrk="0" hangingPunct="0">
              <a:defRPr/>
            </a:pPr>
            <a:r>
              <a:rPr lang="de-DE" altLang="de-DE" sz="1400">
                <a:latin typeface="Arial" charset="0"/>
                <a:cs typeface="+mn-cs"/>
              </a:rPr>
              <a:t>Text</a:t>
            </a:r>
          </a:p>
        </p:txBody>
      </p:sp>
      <p:sp>
        <p:nvSpPr>
          <p:cNvPr id="10" name="Line 22"/>
          <p:cNvSpPr>
            <a:spLocks noChangeShapeType="1"/>
          </p:cNvSpPr>
          <p:nvPr userDrawn="1"/>
        </p:nvSpPr>
        <p:spPr bwMode="auto">
          <a:xfrm>
            <a:off x="4929188" y="652780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11" name="Text Box 23"/>
          <p:cNvSpPr txBox="1">
            <a:spLocks noChangeArrowheads="1"/>
          </p:cNvSpPr>
          <p:nvPr userDrawn="1"/>
        </p:nvSpPr>
        <p:spPr bwMode="auto">
          <a:xfrm>
            <a:off x="428625" y="723900"/>
            <a:ext cx="3705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it-IT" altLang="de-DE">
              <a:cs typeface="+mn-cs"/>
            </a:endParaRPr>
          </a:p>
        </p:txBody>
      </p:sp>
      <p:sp>
        <p:nvSpPr>
          <p:cNvPr id="12" name="Text Box 24"/>
          <p:cNvSpPr txBox="1">
            <a:spLocks noChangeArrowheads="1"/>
          </p:cNvSpPr>
          <p:nvPr userDrawn="1"/>
        </p:nvSpPr>
        <p:spPr bwMode="auto">
          <a:xfrm>
            <a:off x="5000625" y="404813"/>
            <a:ext cx="3705225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0" tIns="0" rIns="0" bIns="0"/>
          <a:lstStyle/>
          <a:p>
            <a:pPr eaLnBrk="0" hangingPunct="0">
              <a:defRPr/>
            </a:pPr>
            <a:r>
              <a:rPr lang="it-IT" altLang="de-DE" sz="3000" b="1">
                <a:latin typeface="Arial" charset="0"/>
                <a:cs typeface="+mn-cs"/>
              </a:rPr>
              <a:t>Titolo</a:t>
            </a:r>
          </a:p>
          <a:p>
            <a:pPr eaLnBrk="0" hangingPunct="0">
              <a:defRPr/>
            </a:pPr>
            <a:r>
              <a:rPr lang="it-IT" altLang="de-DE" sz="1400">
                <a:latin typeface="Arial" charset="0"/>
                <a:cs typeface="+mn-cs"/>
              </a:rPr>
              <a:t>Testo</a:t>
            </a:r>
          </a:p>
        </p:txBody>
      </p:sp>
      <p:pic>
        <p:nvPicPr>
          <p:cNvPr id="13" name="Picture 25" descr="LW_Adler_4C_16x2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94200" y="6310313"/>
            <a:ext cx="3460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1063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2051050" y="6308725"/>
            <a:ext cx="22367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4859338" y="6308725"/>
            <a:ext cx="270986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068" name="Text Box 44"/>
          <p:cNvSpPr txBox="1">
            <a:spLocks noChangeArrowheads="1"/>
          </p:cNvSpPr>
          <p:nvPr/>
        </p:nvSpPr>
        <p:spPr bwMode="auto">
          <a:xfrm>
            <a:off x="4859338" y="6453188"/>
            <a:ext cx="1150937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  <a:defRPr/>
            </a:pPr>
            <a:r>
              <a:rPr lang="it-IT" altLang="de-DE" sz="700" b="1">
                <a:latin typeface="Arial" charset="0"/>
                <a:cs typeface="+mn-cs"/>
              </a:rPr>
              <a:t>Agenzia per la famiglia</a:t>
            </a:r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3276600" y="6453188"/>
            <a:ext cx="87153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r" eaLnBrk="0" hangingPunct="0">
              <a:lnSpc>
                <a:spcPts val="1300"/>
              </a:lnSpc>
              <a:defRPr/>
            </a:pPr>
            <a:r>
              <a:rPr lang="de-DE" altLang="de-DE" sz="700" b="1">
                <a:latin typeface="Arial" charset="0"/>
                <a:cs typeface="+mn-cs"/>
              </a:rPr>
              <a:t>Familienagentur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1064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1087" name="Text Box 63"/>
          <p:cNvSpPr txBox="1">
            <a:spLocks noChangeArrowheads="1"/>
          </p:cNvSpPr>
          <p:nvPr/>
        </p:nvSpPr>
        <p:spPr bwMode="auto">
          <a:xfrm>
            <a:off x="428625" y="723900"/>
            <a:ext cx="3705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it-IT" altLang="de-DE">
              <a:cs typeface="+mn-cs"/>
            </a:endParaRPr>
          </a:p>
        </p:txBody>
      </p:sp>
      <p:pic>
        <p:nvPicPr>
          <p:cNvPr id="1035" name="Picture 65" descr="LW_Adler_4C_16x20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6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596188" y="-603250"/>
            <a:ext cx="209232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1478b6bc-fae7-42c5-b591-9d9f49c9692f" descr="5B2877F5-3653-4D61-8E63-EDCD6DD1CA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875" y="1412875"/>
            <a:ext cx="9899650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15363" name="Line 16"/>
          <p:cNvSpPr>
            <a:spLocks noChangeShapeType="1"/>
          </p:cNvSpPr>
          <p:nvPr/>
        </p:nvSpPr>
        <p:spPr bwMode="auto">
          <a:xfrm>
            <a:off x="179388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Line 18"/>
          <p:cNvSpPr>
            <a:spLocks noChangeShapeType="1"/>
          </p:cNvSpPr>
          <p:nvPr/>
        </p:nvSpPr>
        <p:spPr bwMode="auto">
          <a:xfrm>
            <a:off x="5102225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20"/>
          <p:cNvSpPr>
            <a:spLocks noChangeArrowheads="1"/>
          </p:cNvSpPr>
          <p:nvPr/>
        </p:nvSpPr>
        <p:spPr bwMode="auto">
          <a:xfrm>
            <a:off x="863600" y="452438"/>
            <a:ext cx="3260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altLang="de-DE" sz="1200">
                <a:latin typeface="Arial" charset="0"/>
              </a:rPr>
              <a:t>AUTONOME PROVINZ BOZEN - SÜDTIROL</a:t>
            </a:r>
          </a:p>
        </p:txBody>
      </p:sp>
      <p:sp>
        <p:nvSpPr>
          <p:cNvPr id="15366" name="Rectangle 21"/>
          <p:cNvSpPr>
            <a:spLocks noChangeArrowheads="1"/>
          </p:cNvSpPr>
          <p:nvPr/>
        </p:nvSpPr>
        <p:spPr bwMode="auto">
          <a:xfrm>
            <a:off x="4994275" y="452438"/>
            <a:ext cx="3965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altLang="de-DE" sz="1200">
                <a:latin typeface="Arial" charset="0"/>
              </a:rPr>
              <a:t>PROVINCIA AUTONOMA DI BOLZANO - ALTO ADIGE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4994275" y="719138"/>
            <a:ext cx="16938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</a:pPr>
            <a:r>
              <a:rPr lang="it-IT" altLang="de-DE" sz="1100" b="1">
                <a:latin typeface="Arial" charset="0"/>
              </a:rPr>
              <a:t>Agenzia per la famiglia</a:t>
            </a:r>
            <a:endParaRPr lang="it-IT" altLang="de-DE" sz="1100">
              <a:latin typeface="Arial" charset="0"/>
            </a:endParaRPr>
          </a:p>
        </p:txBody>
      </p:sp>
      <p:sp>
        <p:nvSpPr>
          <p:cNvPr id="15368" name="Text Box 23"/>
          <p:cNvSpPr txBox="1">
            <a:spLocks noChangeArrowheads="1"/>
          </p:cNvSpPr>
          <p:nvPr/>
        </p:nvSpPr>
        <p:spPr bwMode="auto">
          <a:xfrm>
            <a:off x="2867025" y="719138"/>
            <a:ext cx="12620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lnSpc>
                <a:spcPts val="1300"/>
              </a:lnSpc>
            </a:pPr>
            <a:r>
              <a:rPr lang="de-DE" altLang="de-DE" sz="1100" b="1">
                <a:latin typeface="Arial" charset="0"/>
              </a:rPr>
              <a:t>Familienagentur</a:t>
            </a:r>
            <a:endParaRPr lang="de-DE" altLang="de-DE" sz="1100">
              <a:latin typeface="Arial" charset="0"/>
            </a:endParaRPr>
          </a:p>
        </p:txBody>
      </p:sp>
      <p:sp>
        <p:nvSpPr>
          <p:cNvPr id="15369" name="Text Box 28"/>
          <p:cNvSpPr txBox="1">
            <a:spLocks noChangeArrowheads="1"/>
          </p:cNvSpPr>
          <p:nvPr/>
        </p:nvSpPr>
        <p:spPr bwMode="auto">
          <a:xfrm>
            <a:off x="3276600" y="2492375"/>
            <a:ext cx="8640763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ts val="4000"/>
              </a:lnSpc>
            </a:pPr>
            <a:r>
              <a:rPr lang="it-IT" altLang="de-DE" sz="36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Sommerbetreuung 2016 </a:t>
            </a:r>
          </a:p>
          <a:p>
            <a:pPr eaLnBrk="0" hangingPunct="0">
              <a:lnSpc>
                <a:spcPts val="4000"/>
              </a:lnSpc>
            </a:pPr>
            <a:r>
              <a:rPr lang="it-IT" altLang="de-DE" sz="24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für Kinder und Jugendliche</a:t>
            </a:r>
          </a:p>
          <a:p>
            <a:pPr eaLnBrk="0" hangingPunct="0">
              <a:lnSpc>
                <a:spcPts val="4000"/>
              </a:lnSpc>
            </a:pPr>
            <a:endParaRPr lang="it-IT" altLang="de-DE" sz="24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eaLnBrk="0" hangingPunct="0">
              <a:lnSpc>
                <a:spcPts val="4000"/>
              </a:lnSpc>
            </a:pPr>
            <a:r>
              <a:rPr lang="it-IT" altLang="de-DE" sz="36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Assistenza estiva 2016</a:t>
            </a:r>
          </a:p>
          <a:p>
            <a:pPr eaLnBrk="0" hangingPunct="0">
              <a:lnSpc>
                <a:spcPts val="4000"/>
              </a:lnSpc>
            </a:pPr>
            <a:r>
              <a:rPr lang="it-IT" altLang="de-DE" sz="24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per bambini e ragazzi</a:t>
            </a:r>
          </a:p>
        </p:txBody>
      </p:sp>
      <p:pic>
        <p:nvPicPr>
          <p:cNvPr id="15370" name="Picture 38" descr="LW_Adler_4C_20x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0050" y="358775"/>
            <a:ext cx="719138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 Box 41"/>
          <p:cNvSpPr txBox="1">
            <a:spLocks noChangeArrowheads="1"/>
          </p:cNvSpPr>
          <p:nvPr/>
        </p:nvSpPr>
        <p:spPr bwMode="auto">
          <a:xfrm>
            <a:off x="4929188" y="5732463"/>
            <a:ext cx="83518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00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Bozen/Bolzano, 10.06.2016		                      </a:t>
            </a:r>
          </a:p>
          <a:p>
            <a:pPr eaLnBrk="0" hangingPunct="0">
              <a:spcBef>
                <a:spcPct val="50000"/>
              </a:spcBef>
            </a:pPr>
            <a:r>
              <a:rPr lang="de-DE" altLang="de-DE" sz="2000">
                <a:solidFill>
                  <a:schemeClr val="bg1"/>
                </a:solidFill>
                <a:latin typeface="Arial" charset="0"/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27722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endParaRPr lang="it-IT" altLang="de-DE" sz="1400">
              <a:latin typeface="Arial" charset="0"/>
            </a:endParaRPr>
          </a:p>
        </p:txBody>
      </p:sp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827088" y="908050"/>
            <a:ext cx="79200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altLang="de-DE" sz="2400" b="1">
                <a:latin typeface="Arial" charset="0"/>
              </a:rPr>
              <a:t>Danke für die Aufmerksamkeit!</a:t>
            </a:r>
          </a:p>
          <a:p>
            <a:pPr algn="ctr" eaLnBrk="0" hangingPunct="0">
              <a:spcBef>
                <a:spcPct val="50000"/>
              </a:spcBef>
            </a:pPr>
            <a:r>
              <a:rPr lang="de-DE" altLang="de-DE" sz="2400" b="1">
                <a:latin typeface="Arial" charset="0"/>
              </a:rPr>
              <a:t>Grazie per l‘attenzione!</a:t>
            </a:r>
            <a:endParaRPr lang="de-DE" altLang="de-DE" sz="2000" b="1">
              <a:latin typeface="Arial" charset="0"/>
            </a:endParaRPr>
          </a:p>
        </p:txBody>
      </p:sp>
      <p:pic>
        <p:nvPicPr>
          <p:cNvPr id="3379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420938"/>
            <a:ext cx="7489825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feld 6"/>
          <p:cNvSpPr txBox="1">
            <a:spLocks noChangeArrowheads="1"/>
          </p:cNvSpPr>
          <p:nvPr/>
        </p:nvSpPr>
        <p:spPr bwMode="auto">
          <a:xfrm>
            <a:off x="0" y="2908300"/>
            <a:ext cx="9144000" cy="1168400"/>
          </a:xfrm>
          <a:prstGeom prst="rect">
            <a:avLst/>
          </a:prstGeom>
          <a:solidFill>
            <a:srgbClr val="CFEBF7">
              <a:alpha val="8117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de-DE"/>
          </a:p>
          <a:p>
            <a:pPr eaLnBrk="0" hangingPunct="0">
              <a:spcBef>
                <a:spcPct val="50000"/>
              </a:spcBef>
            </a:pPr>
            <a:endParaRPr lang="de-DE"/>
          </a:p>
        </p:txBody>
      </p:sp>
      <p:sp>
        <p:nvSpPr>
          <p:cNvPr id="17410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32263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Familiengesetz: </a:t>
            </a:r>
            <a:br>
              <a:rPr lang="de-DE" sz="2800" b="1" smtClean="0">
                <a:latin typeface="Open Sans" pitchFamily="34" charset="0"/>
                <a:cs typeface="Open Sans" pitchFamily="34" charset="0"/>
              </a:rPr>
            </a:br>
            <a:r>
              <a:rPr lang="de-DE" sz="2800" b="1" smtClean="0">
                <a:latin typeface="Open Sans" pitchFamily="34" charset="0"/>
                <a:cs typeface="Open Sans" pitchFamily="34" charset="0"/>
              </a:rPr>
              <a:t>DIE DREI SÄULEN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Familien frühzeitig stärken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Vereinbarkeit von Familie und Beruf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e-DE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Familie finanziell unterstützen durch direkte und indirekte Leistungen</a:t>
            </a:r>
            <a:endParaRPr lang="de-DE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Sostegno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preventivo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della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famiglia</a:t>
            </a: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2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Conciliare</a:t>
            </a:r>
            <a:r>
              <a:rPr lang="de-DE" sz="2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meglio</a:t>
            </a:r>
            <a:r>
              <a:rPr lang="de-DE" sz="2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famiglia</a:t>
            </a:r>
            <a:r>
              <a:rPr lang="de-DE" sz="2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22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lavoro</a:t>
            </a:r>
            <a:endParaRPr lang="de-DE" sz="22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Sostegno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economico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delle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famiglie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attraverso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prestazioni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dirette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indirette</a:t>
            </a:r>
            <a:endParaRPr lang="de-DE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787900" y="279400"/>
            <a:ext cx="381635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Legge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sulla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famiglia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b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TRE PILASTRI</a:t>
            </a:r>
            <a:endParaRPr lang="de-DE" sz="2800" b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8274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Landesbeiträge Sommerprojekte: ENTWICKLUNG</a:t>
            </a:r>
          </a:p>
        </p:txBody>
      </p:sp>
      <p:sp>
        <p:nvSpPr>
          <p:cNvPr id="19458" name="Rechteck 4"/>
          <p:cNvSpPr>
            <a:spLocks noChangeArrowheads="1"/>
          </p:cNvSpPr>
          <p:nvPr/>
        </p:nvSpPr>
        <p:spPr bwMode="auto">
          <a:xfrm>
            <a:off x="468313" y="2781300"/>
            <a:ext cx="8135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643438" y="279400"/>
            <a:ext cx="4183062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Contributi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provinciali</a:t>
            </a:r>
            <a:r>
              <a:rPr lang="de-DE" sz="2800" b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progetti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estivi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  <a:p>
            <a:pPr>
              <a:defRPr/>
            </a:pP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SVILUPPO</a:t>
            </a:r>
            <a:endParaRPr lang="de-DE" sz="2800" b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460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6516688" y="2420938"/>
            <a:ext cx="2309812" cy="2592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de-DE" sz="1800" b="1" smtClean="0">
              <a:latin typeface="Open Sans" pitchFamily="34" charset="0"/>
              <a:cs typeface="Open Sans" pitchFamily="34" charset="0"/>
            </a:endParaRPr>
          </a:p>
          <a:p>
            <a:pPr marL="0" indent="0">
              <a:buFontTx/>
              <a:buNone/>
            </a:pPr>
            <a:r>
              <a:rPr lang="de-DE" sz="1800" b="1" smtClean="0">
                <a:latin typeface="Open Sans" pitchFamily="34" charset="0"/>
                <a:cs typeface="Open Sans" pitchFamily="34" charset="0"/>
              </a:rPr>
              <a:t>2011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: </a:t>
            </a:r>
            <a:r>
              <a:rPr lang="de-DE" altLang="de-DE" sz="1800" smtClean="0">
                <a:latin typeface="Open Sans" pitchFamily="34" charset="0"/>
                <a:cs typeface="Open Sans" pitchFamily="34" charset="0"/>
              </a:rPr>
              <a:t>3.477.433 €</a:t>
            </a:r>
          </a:p>
          <a:p>
            <a:pPr marL="0" indent="0">
              <a:buFontTx/>
              <a:buNone/>
            </a:pPr>
            <a:r>
              <a:rPr lang="de-DE" sz="1800" b="1" smtClean="0">
                <a:latin typeface="Open Sans" pitchFamily="34" charset="0"/>
                <a:cs typeface="Open Sans" pitchFamily="34" charset="0"/>
              </a:rPr>
              <a:t>2012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: </a:t>
            </a:r>
            <a:r>
              <a:rPr lang="de-DE" altLang="de-DE" sz="1800" smtClean="0">
                <a:latin typeface="Open Sans" pitchFamily="34" charset="0"/>
                <a:cs typeface="Open Sans" pitchFamily="34" charset="0"/>
              </a:rPr>
              <a:t>3.495.990 €</a:t>
            </a:r>
          </a:p>
          <a:p>
            <a:pPr marL="0" indent="0">
              <a:buFontTx/>
              <a:buNone/>
            </a:pPr>
            <a:r>
              <a:rPr lang="de-DE" sz="1800" b="1" smtClean="0">
                <a:latin typeface="Open Sans" pitchFamily="34" charset="0"/>
                <a:cs typeface="Open Sans" pitchFamily="34" charset="0"/>
              </a:rPr>
              <a:t>2013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: </a:t>
            </a:r>
            <a:r>
              <a:rPr lang="de-DE" altLang="de-DE" sz="1800" smtClean="0">
                <a:latin typeface="Open Sans" pitchFamily="34" charset="0"/>
                <a:cs typeface="Open Sans" pitchFamily="34" charset="0"/>
              </a:rPr>
              <a:t>4.056.806 €</a:t>
            </a:r>
          </a:p>
          <a:p>
            <a:pPr marL="0" indent="0">
              <a:buFontTx/>
              <a:buNone/>
            </a:pPr>
            <a:r>
              <a:rPr lang="de-DE" sz="1800" b="1" smtClean="0">
                <a:latin typeface="Open Sans" pitchFamily="34" charset="0"/>
                <a:cs typeface="Open Sans" pitchFamily="34" charset="0"/>
              </a:rPr>
              <a:t>2014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: </a:t>
            </a:r>
            <a:r>
              <a:rPr lang="de-DE" altLang="de-DE" sz="1800" smtClean="0">
                <a:latin typeface="Open Sans" pitchFamily="34" charset="0"/>
                <a:cs typeface="Open Sans" pitchFamily="34" charset="0"/>
              </a:rPr>
              <a:t>4.150.261 €</a:t>
            </a:r>
          </a:p>
          <a:p>
            <a:pPr marL="0" indent="0">
              <a:buFontTx/>
              <a:buNone/>
            </a:pPr>
            <a:r>
              <a:rPr lang="de-DE" sz="1800" b="1" smtClean="0">
                <a:latin typeface="Open Sans" pitchFamily="34" charset="0"/>
                <a:cs typeface="Open Sans" pitchFamily="34" charset="0"/>
              </a:rPr>
              <a:t>2015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: </a:t>
            </a:r>
            <a:r>
              <a:rPr lang="de-DE" altLang="de-DE" sz="1800" smtClean="0">
                <a:latin typeface="Open Sans" pitchFamily="34" charset="0"/>
                <a:cs typeface="Open Sans" pitchFamily="34" charset="0"/>
              </a:rPr>
              <a:t>4.672.000 €</a:t>
            </a:r>
          </a:p>
          <a:p>
            <a:pPr marL="0" indent="0">
              <a:buFontTx/>
              <a:buNone/>
            </a:pPr>
            <a:r>
              <a:rPr lang="de-DE" sz="1800" b="1" smtClean="0">
                <a:latin typeface="Open Sans" pitchFamily="34" charset="0"/>
                <a:cs typeface="Open Sans" pitchFamily="34" charset="0"/>
              </a:rPr>
              <a:t>2016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: </a:t>
            </a:r>
            <a:r>
              <a:rPr lang="de-DE" sz="1800" b="1" u="sng" smtClean="0">
                <a:latin typeface="Open Sans" pitchFamily="34" charset="0"/>
                <a:cs typeface="Open Sans" pitchFamily="34" charset="0"/>
              </a:rPr>
              <a:t>6.000.000 €</a:t>
            </a:r>
          </a:p>
          <a:p>
            <a:pPr marL="457200" lvl="1" indent="0">
              <a:buFontTx/>
              <a:buNone/>
            </a:pPr>
            <a:endParaRPr lang="de-DE" sz="1200" smtClean="0">
              <a:latin typeface="Open Sans" pitchFamily="34" charset="0"/>
              <a:cs typeface="Open Sans" pitchFamily="34" charset="0"/>
            </a:endParaRPr>
          </a:p>
          <a:p>
            <a:pPr marL="0" indent="0">
              <a:buFontTx/>
              <a:buNone/>
            </a:pPr>
            <a:endParaRPr lang="de-DE" sz="1200" smtClean="0">
              <a:latin typeface="Open Sans" pitchFamily="34" charset="0"/>
              <a:cs typeface="Open Sans" pitchFamily="34" charset="0"/>
            </a:endParaRPr>
          </a:p>
          <a:p>
            <a:pPr marL="0" indent="0">
              <a:buFontTx/>
              <a:buNone/>
            </a:pPr>
            <a:endParaRPr lang="de-DE" sz="1200" smtClean="0">
              <a:latin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9461" name="Inhaltsplatzhalter 4"/>
          <p:cNvGraphicFramePr>
            <a:graphicFrameLocks noGrp="1"/>
          </p:cNvGraphicFramePr>
          <p:nvPr>
            <p:ph sz="half" idx="1"/>
          </p:nvPr>
        </p:nvGraphicFramePr>
        <p:xfrm>
          <a:off x="428625" y="2370138"/>
          <a:ext cx="5646738" cy="2909887"/>
        </p:xfrm>
        <a:graphic>
          <a:graphicData uri="http://schemas.openxmlformats.org/presentationml/2006/ole">
            <p:oleObj spid="_x0000_s19461" r:id="rId4" imgW="5651482" imgH="290804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7" descr="Karte SONAP September2014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 l="1736" t="16211" r="2605" b="11580"/>
          <a:stretch>
            <a:fillRect/>
          </a:stretch>
        </p:blipFill>
        <p:spPr bwMode="auto">
          <a:xfrm>
            <a:off x="468313" y="1252538"/>
            <a:ext cx="8675687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8274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Das Angebot im Überblick: </a:t>
            </a:r>
            <a:br>
              <a:rPr lang="de-DE" sz="2800" b="1" smtClean="0">
                <a:latin typeface="Open Sans" pitchFamily="34" charset="0"/>
                <a:cs typeface="Open Sans" pitchFamily="34" charset="0"/>
              </a:rPr>
            </a:br>
            <a:endParaRPr lang="de-DE" sz="2800" b="1" smtClean="0"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21507" name="Rechteck 4"/>
          <p:cNvSpPr>
            <a:spLocks noChangeArrowheads="1"/>
          </p:cNvSpPr>
          <p:nvPr/>
        </p:nvSpPr>
        <p:spPr bwMode="auto">
          <a:xfrm>
            <a:off x="468313" y="2781300"/>
            <a:ext cx="8135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787900" y="279400"/>
            <a:ext cx="381635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Panoramica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dell‘offerta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b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de-DE" sz="2800" b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509" name="Inhaltsplatzhalter 2"/>
          <p:cNvSpPr>
            <a:spLocks noGrp="1"/>
          </p:cNvSpPr>
          <p:nvPr>
            <p:ph sz="half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Rund </a:t>
            </a:r>
            <a:r>
              <a:rPr lang="de-DE" sz="2200" b="1" smtClean="0">
                <a:latin typeface="Open Sans" pitchFamily="34" charset="0"/>
                <a:cs typeface="Open Sans" pitchFamily="34" charset="0"/>
              </a:rPr>
              <a:t>260</a:t>
            </a:r>
            <a:r>
              <a:rPr lang="de-DE" sz="2200" smtClean="0">
                <a:latin typeface="Open Sans" pitchFamily="34" charset="0"/>
                <a:cs typeface="Open Sans" pitchFamily="34" charset="0"/>
              </a:rPr>
              <a:t> Projekte jährlich</a:t>
            </a:r>
            <a:r>
              <a:rPr lang="de-DE" sz="1800" smtClean="0">
                <a:latin typeface="Open Sans" pitchFamily="34" charset="0"/>
                <a:cs typeface="Open Sans" pitchFamily="34" charset="0"/>
              </a:rPr>
              <a:t> (ohne Sommerkindergarten)</a:t>
            </a:r>
          </a:p>
          <a:p>
            <a:endParaRPr lang="de-DE" sz="1800" smtClean="0">
              <a:latin typeface="Open Sans" pitchFamily="34" charset="0"/>
              <a:cs typeface="Open Sans" pitchFamily="34" charset="0"/>
            </a:endParaRP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über </a:t>
            </a:r>
            <a:r>
              <a:rPr lang="de-DE" sz="2200" b="1" smtClean="0">
                <a:latin typeface="Open Sans" pitchFamily="34" charset="0"/>
                <a:cs typeface="Open Sans" pitchFamily="34" charset="0"/>
              </a:rPr>
              <a:t>50.000</a:t>
            </a:r>
            <a:r>
              <a:rPr lang="de-DE" sz="2200" smtClean="0">
                <a:latin typeface="Open Sans" pitchFamily="34" charset="0"/>
                <a:cs typeface="Open Sans" pitchFamily="34" charset="0"/>
              </a:rPr>
              <a:t> Kinder / Jahr</a:t>
            </a:r>
          </a:p>
          <a:p>
            <a:endParaRPr lang="de-DE" sz="2200" smtClean="0">
              <a:latin typeface="Open Sans" pitchFamily="34" charset="0"/>
              <a:cs typeface="Open Sans" pitchFamily="34" charset="0"/>
            </a:endParaRP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Organisatoren: </a:t>
            </a:r>
          </a:p>
          <a:p>
            <a:pPr lvl="1"/>
            <a:r>
              <a:rPr lang="de-DE" sz="2000" smtClean="0">
                <a:latin typeface="Open Sans" pitchFamily="34" charset="0"/>
                <a:cs typeface="Open Sans" pitchFamily="34" charset="0"/>
              </a:rPr>
              <a:t>80% private Anbieter</a:t>
            </a:r>
          </a:p>
          <a:p>
            <a:pPr lvl="1"/>
            <a:r>
              <a:rPr lang="de-DE" sz="2000" smtClean="0">
                <a:latin typeface="Open Sans" pitchFamily="34" charset="0"/>
                <a:cs typeface="Open Sans" pitchFamily="34" charset="0"/>
              </a:rPr>
              <a:t>20% Gemeinden und Schulen </a:t>
            </a:r>
          </a:p>
          <a:p>
            <a:pPr lvl="1"/>
            <a:endParaRPr lang="de-DE" sz="1800" smtClean="0"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9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1" indent="-342900">
              <a:buFontTx/>
              <a:buChar char="•"/>
              <a:defRPr/>
            </a:pPr>
            <a:r>
              <a:rPr lang="de-DE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Circa </a:t>
            </a:r>
            <a:r>
              <a:rPr lang="de-DE" sz="2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260</a:t>
            </a:r>
            <a:r>
              <a:rPr lang="de-DE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progetti</a:t>
            </a:r>
            <a:r>
              <a:rPr lang="de-DE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all‘anno</a:t>
            </a: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indent="0">
              <a:buFontTx/>
              <a:buNone/>
              <a:defRPr/>
            </a:pP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(</a:t>
            </a: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senza </a:t>
            </a:r>
            <a:r>
              <a:rPr lang="de-DE" sz="1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asili</a:t>
            </a: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estivi</a:t>
            </a: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342900" lvl="1" indent="-342900">
              <a:buFontTx/>
              <a:buChar char="•"/>
              <a:defRPr/>
            </a:pPr>
            <a:endParaRPr lang="de-DE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>
              <a:buFontTx/>
              <a:buChar char="•"/>
              <a:defRPr/>
            </a:pPr>
            <a:r>
              <a:rPr lang="de-DE" sz="2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Oltre</a:t>
            </a:r>
            <a:r>
              <a:rPr lang="de-DE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50.000</a:t>
            </a:r>
            <a:r>
              <a:rPr lang="de-DE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bambini</a:t>
            </a: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>
              <a:buFontTx/>
              <a:buChar char="•"/>
              <a:defRPr/>
            </a:pPr>
            <a:endParaRPr lang="de-DE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1" indent="-342900">
              <a:buFontTx/>
              <a:buChar char="•"/>
              <a:defRPr/>
            </a:pPr>
            <a:r>
              <a:rPr lang="de-DE" sz="2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Organizzatori</a:t>
            </a:r>
            <a:r>
              <a:rPr lang="de-DE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</a:p>
          <a:p>
            <a:pPr lvl="1">
              <a:defRPr/>
            </a:pPr>
            <a:r>
              <a:rPr lang="de-DE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 </a:t>
            </a:r>
            <a:r>
              <a:rPr lang="de-DE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enti</a:t>
            </a:r>
            <a:r>
              <a:rPr lang="de-DE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privati</a:t>
            </a:r>
            <a:endParaRPr lang="de-DE" sz="2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defRPr/>
            </a:pPr>
            <a:r>
              <a:rPr lang="de-DE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</a:t>
            </a:r>
            <a:r>
              <a:rPr lang="de-DE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Comuni</a:t>
            </a:r>
            <a:r>
              <a:rPr lang="de-DE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scuole</a:t>
            </a:r>
            <a:endParaRPr lang="de-DE" sz="2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defRPr/>
            </a:pPr>
            <a:endParaRPr lang="de-DE" sz="2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8274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Die Anbieter der Sommerbetreuung:</a:t>
            </a:r>
            <a:br>
              <a:rPr lang="de-DE" sz="2800" b="1" smtClean="0">
                <a:latin typeface="Open Sans" pitchFamily="34" charset="0"/>
                <a:cs typeface="Open Sans" pitchFamily="34" charset="0"/>
              </a:rPr>
            </a:br>
            <a:endParaRPr lang="de-DE" sz="2800" b="1" smtClean="0"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23554" name="Rechteck 4"/>
          <p:cNvSpPr>
            <a:spLocks noChangeArrowheads="1"/>
          </p:cNvSpPr>
          <p:nvPr/>
        </p:nvSpPr>
        <p:spPr bwMode="auto">
          <a:xfrm>
            <a:off x="468313" y="2781300"/>
            <a:ext cx="8135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787900" y="279400"/>
            <a:ext cx="381635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responsabili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progetti</a:t>
            </a:r>
            <a:endParaRPr lang="de-DE" sz="2800" b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2" name="Diagramm 11"/>
          <p:cNvGraphicFramePr/>
          <p:nvPr/>
        </p:nvGraphicFramePr>
        <p:xfrm>
          <a:off x="971600" y="1628800"/>
          <a:ext cx="6680697" cy="4604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Inhaltsplatzhalter 2"/>
          <p:cNvSpPr txBox="1">
            <a:spLocks/>
          </p:cNvSpPr>
          <p:nvPr/>
        </p:nvSpPr>
        <p:spPr>
          <a:xfrm>
            <a:off x="5651500" y="1636713"/>
            <a:ext cx="3390900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cooperative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sociali</a:t>
            </a:r>
            <a:endParaRPr lang="de-DE" sz="22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/>
            </a:pPr>
            <a:r>
              <a:rPr lang="de-DE" sz="2200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ssociazioni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sportive,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ricreative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ecc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defRPr/>
            </a:pPr>
            <a:r>
              <a:rPr lang="de-DE" sz="2200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entri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giovani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servizi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per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giovani</a:t>
            </a:r>
            <a:endParaRPr lang="de-DE" sz="22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/>
            </a:pPr>
            <a:r>
              <a:rPr lang="de-DE" sz="2200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entri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genitori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-bambino</a:t>
            </a:r>
          </a:p>
          <a:p>
            <a:pPr>
              <a:defRPr/>
            </a:pP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scuole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lingue</a:t>
            </a:r>
            <a:endParaRPr lang="de-DE" sz="22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/>
            </a:pP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laboratori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defRPr/>
            </a:pP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organizzazioni</a:t>
            </a: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de-DE" sz="22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profit</a:t>
            </a:r>
            <a:endParaRPr lang="de-DE" sz="22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/>
            </a:pPr>
            <a:r>
              <a:rPr lang="de-DE" sz="22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</a:t>
            </a:r>
          </a:p>
          <a:p>
            <a:pPr>
              <a:defRPr/>
            </a:pPr>
            <a:endParaRPr lang="de-DE" sz="22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558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628775"/>
            <a:ext cx="3743325" cy="4248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Sozialgenossenschaften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Sport- und Freizeitvereine, Verbände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Jugenddienste Jugendzentren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Elkis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Sprachschulen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Werkstätten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Gemeinnützige Organisationen</a:t>
            </a:r>
          </a:p>
          <a:p>
            <a:r>
              <a:rPr lang="de-DE" sz="2200" smtClean="0">
                <a:latin typeface="Open Sans" pitchFamily="34" charset="0"/>
                <a:cs typeface="Open Sans" pitchFamily="34" charset="0"/>
              </a:rPr>
              <a:t>…</a:t>
            </a:r>
          </a:p>
          <a:p>
            <a:endParaRPr lang="de-DE" sz="2200" smtClean="0">
              <a:latin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8274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Sommer-kindergärten</a:t>
            </a:r>
          </a:p>
        </p:txBody>
      </p:sp>
      <p:sp>
        <p:nvSpPr>
          <p:cNvPr id="25602" name="Rechteck 4"/>
          <p:cNvSpPr>
            <a:spLocks noChangeArrowheads="1"/>
          </p:cNvSpPr>
          <p:nvPr/>
        </p:nvSpPr>
        <p:spPr bwMode="auto">
          <a:xfrm>
            <a:off x="468313" y="2781300"/>
            <a:ext cx="8135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787900" y="279400"/>
            <a:ext cx="381635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Scuole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dell‘infanzia</a:t>
            </a:r>
            <a:endParaRPr lang="de-DE" sz="2800" b="1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estive</a:t>
            </a:r>
            <a:endParaRPr lang="de-DE" sz="2800" b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5604" name="Grafik 3"/>
          <p:cNvPicPr>
            <a:picLocks noChangeAspect="1"/>
          </p:cNvPicPr>
          <p:nvPr/>
        </p:nvPicPr>
        <p:blipFill>
          <a:blip r:embed="rId3">
            <a:clrChange>
              <a:clrFrom>
                <a:srgbClr val="507F37"/>
              </a:clrFrom>
              <a:clrTo>
                <a:srgbClr val="507F3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268413"/>
            <a:ext cx="7272338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Inhaltsplatzhalter 2"/>
          <p:cNvSpPr txBox="1">
            <a:spLocks/>
          </p:cNvSpPr>
          <p:nvPr/>
        </p:nvSpPr>
        <p:spPr>
          <a:xfrm>
            <a:off x="4751388" y="4991100"/>
            <a:ext cx="3565525" cy="117475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  <a:defRPr/>
            </a:pPr>
            <a:r>
              <a:rPr lang="de-DE" sz="1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Offerta</a:t>
            </a:r>
            <a:r>
              <a:rPr lang="de-DE" sz="1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estiva</a:t>
            </a:r>
            <a:r>
              <a:rPr lang="de-DE" sz="1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</a:p>
          <a:p>
            <a:pPr marL="57150" indent="0" algn="r">
              <a:buFontTx/>
              <a:buNone/>
              <a:defRPr/>
            </a:pPr>
            <a:r>
              <a:rPr lang="de-DE" sz="18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a. 30-40 </a:t>
            </a:r>
            <a:r>
              <a:rPr lang="de-DE" sz="18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scuole</a:t>
            </a: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dell‘infanzia</a:t>
            </a:r>
            <a:endParaRPr lang="de-DE" sz="18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7150" indent="0" algn="r">
              <a:buFontTx/>
              <a:buNone/>
              <a:defRPr/>
            </a:pPr>
            <a:r>
              <a:rPr lang="de-DE" sz="1800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de-DE" sz="18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ltre</a:t>
            </a: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200 </a:t>
            </a:r>
            <a:r>
              <a:rPr lang="de-DE" sz="18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assistenti</a:t>
            </a: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pedag</a:t>
            </a: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827088" y="4976813"/>
            <a:ext cx="3924300" cy="111601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57150" indent="0">
              <a:buFontTx/>
              <a:buNone/>
              <a:defRPr/>
            </a:pPr>
            <a:r>
              <a:rPr lang="de-DE" sz="1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Sommerangebot: </a:t>
            </a:r>
          </a:p>
          <a:p>
            <a:pPr marL="57150" indent="0">
              <a:buFontTx/>
              <a:buNone/>
              <a:defRPr/>
            </a:pP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Ca. 30-40 Kindergärten jährlich</a:t>
            </a:r>
          </a:p>
          <a:p>
            <a:pPr marL="57150" indent="0">
              <a:buFontTx/>
              <a:buNone/>
              <a:defRPr/>
            </a:pPr>
            <a:r>
              <a:rPr lang="de-DE" sz="1800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Über 200 päd. </a:t>
            </a:r>
            <a:r>
              <a:rPr lang="de-DE" sz="1800" kern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Fachkräfte</a:t>
            </a:r>
            <a:endParaRPr lang="de-DE" sz="18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FontTx/>
              <a:buNone/>
              <a:defRPr/>
            </a:pPr>
            <a:endParaRPr lang="de-DE" sz="18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8274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Neue Förderkriterien: ZIELE</a:t>
            </a:r>
          </a:p>
        </p:txBody>
      </p:sp>
      <p:sp>
        <p:nvSpPr>
          <p:cNvPr id="27650" name="Rechteck 4"/>
          <p:cNvSpPr>
            <a:spLocks noChangeArrowheads="1"/>
          </p:cNvSpPr>
          <p:nvPr/>
        </p:nvSpPr>
        <p:spPr bwMode="auto">
          <a:xfrm>
            <a:off x="468313" y="2781300"/>
            <a:ext cx="8135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787900" y="279400"/>
            <a:ext cx="381635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Nuovi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criteri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 </a:t>
            </a:r>
            <a:r>
              <a:rPr lang="de-DE" sz="2800" b="1" kern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finanziamento</a:t>
            </a:r>
            <a:r>
              <a:rPr lang="de-DE" sz="2800" b="1" kern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OBIETTIVI</a:t>
            </a:r>
            <a:endParaRPr lang="de-DE" sz="2800" b="1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652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4925" y="1600200"/>
            <a:ext cx="4038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200" smtClean="0">
              <a:latin typeface="Open Sans" pitchFamily="34" charset="0"/>
              <a:cs typeface="Open Sans" pitchFamily="34" charset="0"/>
            </a:endParaRP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Bessere Koordinierung der Angebote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Bedürfnisse der Familien berücksichtigen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Qualität der Betreuung gewährleisten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Bürokratische Vereinfachung für Anbieter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Planung optimieren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Mehr Angebote für Kinder und Jugendliche mit Behinderung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535488" y="1557338"/>
            <a:ext cx="4291012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de-DE" sz="22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defRPr/>
            </a:pPr>
            <a:endParaRPr lang="de-DE" sz="1800" kern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654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457700" y="1600200"/>
            <a:ext cx="4291013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200" smtClean="0">
              <a:latin typeface="Open Sans" pitchFamily="34" charset="0"/>
              <a:cs typeface="Open Sans" pitchFamily="34" charset="0"/>
            </a:endParaRP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Coordinamento dei vari progetti sul territorio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Offerta adeguata alle esigenze delle famiglie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Qualità adeguata dell‘assistenza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Semplificazione delle procedure a vantaggio degli enti richiedenti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Pianificazione più efficace</a:t>
            </a:r>
          </a:p>
          <a:p>
            <a:pPr lvl="1"/>
            <a:r>
              <a:rPr lang="de-DE" sz="1800" smtClean="0">
                <a:latin typeface="Open Sans" pitchFamily="34" charset="0"/>
                <a:cs typeface="Open Sans" pitchFamily="34" charset="0"/>
              </a:rPr>
              <a:t>Più offerte per bambini/ragazzi con handicap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Förderkriterien: WAS IST NEU?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half" idx="1"/>
          </p:nvPr>
        </p:nvGraphicFramePr>
        <p:xfrm>
          <a:off x="457200" y="1052513"/>
          <a:ext cx="8435975" cy="4587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680"/>
                <a:gridCol w="2470249"/>
                <a:gridCol w="2930351"/>
              </a:tblGrid>
              <a:tr h="370840">
                <a:tc>
                  <a:txBody>
                    <a:bodyPr/>
                    <a:lstStyle/>
                    <a:p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Bisher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Neu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Dauer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mind. 2 Wochen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mind. 1 Woche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Mindestanzahl</a:t>
                      </a:r>
                      <a:r>
                        <a:rPr lang="de-DE" b="1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Teilnehmer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 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 (Ausnahmen: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5)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Altersgrenze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 Jahre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 Jahre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Altersgrenze</a:t>
                      </a:r>
                      <a:r>
                        <a:rPr lang="de-DE" b="1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Jugendliche mit Behinderung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 Jahre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 Jahre </a:t>
                      </a:r>
                      <a:r>
                        <a:rPr lang="de-DE" sz="11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*</a:t>
                      </a:r>
                      <a:r>
                        <a:rPr lang="de-DE" sz="1100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de-DE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Zusatz</a:t>
                      </a:r>
                      <a:r>
                        <a:rPr lang="de-DE" b="1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beitrag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+20%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für Sprachenförderung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+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5% bei Zertifizierung „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audit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familieundberuf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“ </a:t>
                      </a:r>
                      <a:r>
                        <a:rPr lang="de-DE" sz="11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**</a:t>
                      </a:r>
                      <a:endParaRPr lang="de-DE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Abrechnung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binnen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 Jahren, 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mit Originalbelegen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im Folgejahr, mit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Eigenerklärung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i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Koordinierung durch Gemeinde (ab 2017)</a:t>
                      </a:r>
                      <a:endParaRPr lang="de-DE" b="1" i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BB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Begutachtung der einzelnen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Projekte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BB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Erstellung eines Gesamtprogramms für das Einzugsgebiet 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BBDCF"/>
                    </a:solidFill>
                  </a:tcPr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5940425" y="5665788"/>
            <a:ext cx="3679825" cy="808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65 Projekte im Sommer 2016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 18 Projekte im Sommer 2016</a:t>
            </a:r>
          </a:p>
          <a:p>
            <a:pPr marL="457200" indent="-457200" eaLnBrk="0" hangingPunct="0">
              <a:spcBef>
                <a:spcPct val="50000"/>
              </a:spcBef>
              <a:buFont typeface="Arial" charset="0"/>
              <a:buChar char="•"/>
              <a:defRPr/>
            </a:pPr>
            <a:endParaRPr lang="de-DE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800" b="1" smtClean="0">
                <a:latin typeface="Open Sans" pitchFamily="34" charset="0"/>
                <a:cs typeface="Open Sans" pitchFamily="34" charset="0"/>
              </a:rPr>
              <a:t>Criteri di finanziamento: COSA CAMBIA?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half" idx="1"/>
          </p:nvPr>
        </p:nvGraphicFramePr>
        <p:xfrm>
          <a:off x="468313" y="981075"/>
          <a:ext cx="8207375" cy="4846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127"/>
                <a:gridCol w="2426982"/>
                <a:gridCol w="3140802"/>
              </a:tblGrid>
              <a:tr h="357728">
                <a:tc>
                  <a:txBody>
                    <a:bodyPr/>
                    <a:lstStyle/>
                    <a:p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Bisher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Neu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57728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Durata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min. 2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settimane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min. 1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settimana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62602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Nr.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minimo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partecipanti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 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 (in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via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eccezzionale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5)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357728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Limite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di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età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anni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anni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626024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Limite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di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età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per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ragazzi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handicap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anni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18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anni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11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*</a:t>
                      </a:r>
                      <a:endParaRPr lang="de-DE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89432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Maggiorazione</a:t>
                      </a:r>
                      <a:r>
                        <a:rPr lang="de-DE" b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contributo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+20%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per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apprendimento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linguistico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+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5% per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richiedenti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certificazione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„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audit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famigliaelavoro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“ </a:t>
                      </a:r>
                      <a:r>
                        <a:rPr lang="de-DE" sz="11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**</a:t>
                      </a:r>
                    </a:p>
                  </a:txBody>
                  <a:tcPr/>
                </a:tc>
              </a:tr>
              <a:tr h="638657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Rendicontazione</a:t>
                      </a:r>
                      <a:endParaRPr lang="de-DE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entro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anni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documenti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originali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entro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l‘anno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successivo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</a:t>
                      </a:r>
                      <a:r>
                        <a:rPr lang="de-DE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autocertificazione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</a:tr>
              <a:tr h="894320">
                <a:tc>
                  <a:txBody>
                    <a:bodyPr/>
                    <a:lstStyle/>
                    <a:p>
                      <a:r>
                        <a:rPr lang="de-DE" b="1" i="1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Funzione</a:t>
                      </a:r>
                      <a:r>
                        <a:rPr lang="de-DE" b="1" i="1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di </a:t>
                      </a:r>
                      <a:r>
                        <a:rPr lang="de-DE" b="1" i="1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coordinamento</a:t>
                      </a:r>
                      <a:r>
                        <a:rPr lang="de-DE" b="1" i="1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="1" i="1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dei</a:t>
                      </a:r>
                      <a:r>
                        <a:rPr lang="de-DE" b="1" i="1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="1" i="1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Comuni</a:t>
                      </a:r>
                      <a:r>
                        <a:rPr lang="de-DE" b="1" i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(</a:t>
                      </a:r>
                      <a:r>
                        <a:rPr lang="de-DE" b="1" i="1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dal</a:t>
                      </a:r>
                      <a:r>
                        <a:rPr lang="de-DE" b="1" i="1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2017)</a:t>
                      </a:r>
                      <a:endParaRPr lang="de-DE" b="1" i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BB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Parere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espresso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per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singoli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progetti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BB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Programmazione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complessiva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per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il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proprio</a:t>
                      </a:r>
                      <a:r>
                        <a:rPr lang="de-DE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territorio</a:t>
                      </a:r>
                      <a:endParaRPr lang="de-DE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BBDCF"/>
                    </a:solidFill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7019925" y="5794375"/>
            <a:ext cx="2016125" cy="808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65 </a:t>
            </a:r>
            <a:r>
              <a:rPr lang="de-DE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progetti</a:t>
            </a: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nel</a:t>
            </a: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2016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 18 </a:t>
            </a:r>
            <a:r>
              <a:rPr lang="de-DE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progetti</a:t>
            </a: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nel</a:t>
            </a: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2016</a:t>
            </a:r>
          </a:p>
          <a:p>
            <a:pPr marL="457200" indent="-457200" eaLnBrk="0" hangingPunct="0">
              <a:spcBef>
                <a:spcPct val="50000"/>
              </a:spcBef>
              <a:buFont typeface="Arial" charset="0"/>
              <a:buChar char="•"/>
              <a:defRPr/>
            </a:pPr>
            <a:endParaRPr lang="de-DE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es-Amt-de-f-Pres-Ufficio-ted-col-v1">
  <a:themeElements>
    <a:clrScheme name="Praes-Amt-de-f-Pres-Ufficio-ted-col-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aes-Amt-de-f-Pres-Ufficio-ted-col-v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aes-Amt-de-f-Pres-Ufficio-ted-col-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-Amt-de-f-Pres-Ufficio-ted-col-v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E:\briefpapier\Praes-Amt-de-f-Pres-Ufficio-ted-col-v1.pot</Template>
  <TotalTime>0</TotalTime>
  <Words>450</Words>
  <Application>Microsoft Office PowerPoint</Application>
  <PresentationFormat>Bildschirmpräsentation (4:3)</PresentationFormat>
  <Paragraphs>161</Paragraphs>
  <Slides>10</Slides>
  <Notes>10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Modello struttura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Open Sans</vt:lpstr>
      <vt:lpstr>Praes-Amt-de-f-Pres-Ufficio-ted-col-v1</vt:lpstr>
      <vt:lpstr>Praes-Amt-de-f-Pres-Ufficio-ted-col-v1</vt:lpstr>
      <vt:lpstr>Microsoft Excel Chart</vt:lpstr>
      <vt:lpstr>Diapositiva 1</vt:lpstr>
      <vt:lpstr>Familiengesetz:  DIE DREI SÄULEN</vt:lpstr>
      <vt:lpstr>Landesbeiträge Sommerprojekte: ENTWICKLUNG</vt:lpstr>
      <vt:lpstr>Das Angebot im Überblick:  </vt:lpstr>
      <vt:lpstr>Die Anbieter der Sommerbetreuung: </vt:lpstr>
      <vt:lpstr>Sommer-kindergärten</vt:lpstr>
      <vt:lpstr>Neue Förderkriterien: ZIELE</vt:lpstr>
      <vt:lpstr>Förderkriterien: WAS IST NEU?</vt:lpstr>
      <vt:lpstr>Criteri di finanziamento: COSA CAMBIA?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Leiter, Karin</dc:creator>
  <cp:lastModifiedBy>Thomas Laconi</cp:lastModifiedBy>
  <cp:revision>190</cp:revision>
  <cp:lastPrinted>2016-06-09T09:31:28Z</cp:lastPrinted>
  <dcterms:created xsi:type="dcterms:W3CDTF">2007-11-06T16:11:52Z</dcterms:created>
  <dcterms:modified xsi:type="dcterms:W3CDTF">2016-06-10T06:36:41Z</dcterms:modified>
</cp:coreProperties>
</file>