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Kontinentale Verteilung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Tabelle1!$E$4:$E$8</c:f>
              <c:strCache>
                <c:ptCount val="5"/>
                <c:pt idx="0">
                  <c:v>nicht EU </c:v>
                </c:pt>
                <c:pt idx="1">
                  <c:v>EU</c:v>
                </c:pt>
                <c:pt idx="2">
                  <c:v>Afrika </c:v>
                </c:pt>
                <c:pt idx="3">
                  <c:v>Asien </c:v>
                </c:pt>
                <c:pt idx="4">
                  <c:v>Amerika </c:v>
                </c:pt>
              </c:strCache>
            </c:strRef>
          </c:cat>
          <c:val>
            <c:numRef>
              <c:f>Tabelle1!$D$4:$D$8</c:f>
              <c:numCache>
                <c:formatCode>0.00</c:formatCode>
                <c:ptCount val="5"/>
                <c:pt idx="0">
                  <c:v>32.690404451384445</c:v>
                </c:pt>
                <c:pt idx="1">
                  <c:v>32.565044315907542</c:v>
                </c:pt>
                <c:pt idx="2">
                  <c:v>12.474433130264575</c:v>
                </c:pt>
                <c:pt idx="3">
                  <c:v>17.464646242494883</c:v>
                </c:pt>
                <c:pt idx="4">
                  <c:v>4.6405243132683802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757830271216092"/>
          <c:y val="0.31157261592300967"/>
          <c:w val="0.23742169728783905"/>
          <c:h val="0.4554425488480606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20FE2-208B-4D3A-8045-E59FC244100F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51BF-7912-4325-B803-CBD96D2341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62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A1544-AC8D-4207-BA05-B2392C16B3C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633588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A1544-AC8D-4207-BA05-B2392C16B3C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890596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A1544-AC8D-4207-BA05-B2392C16B3C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06586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A1544-AC8D-4207-BA05-B2392C16B3C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723797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A1544-AC8D-4207-BA05-B2392C16B3C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90698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55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36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64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42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29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39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95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36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15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08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90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32E99-BEEE-49AD-9D00-4864D76806F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0DA91-426A-4936-A28F-3D8B5EB0DC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42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chart" Target="../charts/chart1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55000" contrast="-65000"/>
          </a:blip>
          <a:srcRect/>
          <a:stretch>
            <a:fillRect/>
          </a:stretch>
        </p:blipFill>
        <p:spPr bwMode="auto">
          <a:xfrm>
            <a:off x="1524001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2063751" y="333375"/>
            <a:ext cx="79930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Einwanderung in Südtirol </a:t>
            </a:r>
            <a:endParaRPr lang="it-IT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>
          <a:xfrm>
            <a:off x="1524000" y="1412875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1951290" y="1501725"/>
            <a:ext cx="8608760" cy="5138357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6500" b="1" dirty="0">
                <a:solidFill>
                  <a:schemeClr val="accent3">
                    <a:lumMod val="50000"/>
                  </a:schemeClr>
                </a:solidFill>
              </a:rPr>
              <a:t>46.</a:t>
            </a:r>
            <a:r>
              <a:rPr lang="de-DE" sz="6500" b="1" dirty="0">
                <a:solidFill>
                  <a:schemeClr val="accent3">
                    <a:lumMod val="50000"/>
                  </a:schemeClr>
                </a:solidFill>
              </a:rPr>
              <a:t>045 </a:t>
            </a:r>
            <a:r>
              <a:rPr lang="de-DE" sz="6500" b="1" dirty="0">
                <a:solidFill>
                  <a:schemeClr val="accent3">
                    <a:lumMod val="50000"/>
                  </a:schemeClr>
                </a:solidFill>
              </a:rPr>
              <a:t>ansässige </a:t>
            </a:r>
            <a:r>
              <a:rPr lang="de-DE" sz="6500" b="1" dirty="0" smtClean="0">
                <a:solidFill>
                  <a:schemeClr val="accent3">
                    <a:lumMod val="50000"/>
                  </a:schemeClr>
                </a:solidFill>
              </a:rPr>
              <a:t>Ausländer/-innen</a:t>
            </a:r>
          </a:p>
          <a:p>
            <a:pPr marL="0" lvl="1">
              <a:spcBef>
                <a:spcPct val="20000"/>
              </a:spcBef>
            </a:pPr>
            <a:r>
              <a:rPr lang="de-DE" sz="2000" b="1" dirty="0" smtClean="0">
                <a:solidFill>
                  <a:schemeClr val="accent3">
                    <a:lumMod val="50000"/>
                  </a:schemeClr>
                </a:solidFill>
              </a:rPr>
              <a:t>Daten </a:t>
            </a:r>
            <a:r>
              <a:rPr lang="de-DE" sz="2000" b="1" dirty="0" err="1" smtClean="0">
                <a:solidFill>
                  <a:schemeClr val="accent3">
                    <a:lumMod val="50000"/>
                  </a:schemeClr>
                </a:solidFill>
              </a:rPr>
              <a:t>Istat</a:t>
            </a:r>
            <a:r>
              <a:rPr lang="de-DE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sz="2000" b="1" dirty="0" smtClean="0">
                <a:solidFill>
                  <a:schemeClr val="accent3">
                    <a:lumMod val="50000"/>
                  </a:schemeClr>
                </a:solidFill>
              </a:rPr>
              <a:t>am </a:t>
            </a:r>
            <a:r>
              <a:rPr lang="de-DE" sz="2000" b="1" dirty="0" smtClean="0">
                <a:solidFill>
                  <a:schemeClr val="accent3">
                    <a:lumMod val="50000"/>
                  </a:schemeClr>
                </a:solidFill>
              </a:rPr>
              <a:t>31.12.2014 </a:t>
            </a:r>
            <a:endParaRPr lang="de-DE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lvl="1">
              <a:spcBef>
                <a:spcPct val="20000"/>
              </a:spcBef>
            </a:pPr>
            <a:r>
              <a:rPr lang="de-DE" sz="6500" b="1" dirty="0" smtClean="0">
                <a:solidFill>
                  <a:schemeClr val="accent3">
                    <a:lumMod val="50000"/>
                  </a:schemeClr>
                </a:solidFill>
              </a:rPr>
              <a:t>8,9 </a:t>
            </a:r>
            <a:r>
              <a:rPr lang="de-DE" sz="6500" b="1" dirty="0">
                <a:solidFill>
                  <a:schemeClr val="accent3">
                    <a:lumMod val="50000"/>
                  </a:schemeClr>
                </a:solidFill>
              </a:rPr>
              <a:t>% der Südtiroler Bevölkerung </a:t>
            </a:r>
          </a:p>
          <a:p>
            <a:pPr lvl="1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accent3">
                    <a:lumMod val="50000"/>
                  </a:schemeClr>
                </a:solidFill>
              </a:rPr>
              <a:t>der gesamtstaatliche Durchschnitt </a:t>
            </a:r>
            <a:r>
              <a:rPr lang="de-DE" sz="2800" b="1" dirty="0" smtClean="0">
                <a:solidFill>
                  <a:schemeClr val="accent3">
                    <a:lumMod val="50000"/>
                  </a:schemeClr>
                </a:solidFill>
              </a:rPr>
              <a:t>8,2</a:t>
            </a: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endParaRPr lang="de-DE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4400" b="1" dirty="0" smtClean="0">
                <a:solidFill>
                  <a:schemeClr val="accent3">
                    <a:lumMod val="50000"/>
                  </a:schemeClr>
                </a:solidFill>
              </a:rPr>
              <a:t>+ 576 Personen (+</a:t>
            </a:r>
            <a:r>
              <a:rPr lang="de-DE" sz="4400" b="1" dirty="0">
                <a:solidFill>
                  <a:schemeClr val="accent3">
                    <a:lumMod val="50000"/>
                  </a:schemeClr>
                </a:solidFill>
              </a:rPr>
              <a:t>1,3%) </a:t>
            </a:r>
            <a:endParaRPr lang="de-DE" sz="4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4400" b="1" dirty="0" smtClean="0">
                <a:solidFill>
                  <a:schemeClr val="accent3">
                    <a:lumMod val="50000"/>
                  </a:schemeClr>
                </a:solidFill>
              </a:rPr>
              <a:t>Positive Geburtenbilanz 693 </a:t>
            </a: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4400" b="1" dirty="0" smtClean="0">
                <a:solidFill>
                  <a:schemeClr val="accent3">
                    <a:lumMod val="50000"/>
                  </a:schemeClr>
                </a:solidFill>
              </a:rPr>
              <a:t>(789 Lebendgeborene / 96 Verstorbene) </a:t>
            </a: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4400" b="1" dirty="0" smtClean="0">
                <a:solidFill>
                  <a:schemeClr val="accent3">
                    <a:lumMod val="50000"/>
                  </a:schemeClr>
                </a:solidFill>
              </a:rPr>
              <a:t>Negativer Wanderungssaldo -117 </a:t>
            </a: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4400" b="1" dirty="0" smtClean="0">
                <a:solidFill>
                  <a:schemeClr val="accent3">
                    <a:lumMod val="50000"/>
                  </a:schemeClr>
                </a:solidFill>
              </a:rPr>
              <a:t>(5.237 Zuwanderungen / 5.354 Abwanderungen</a:t>
            </a:r>
            <a:r>
              <a:rPr lang="de-DE" sz="3600" b="1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endParaRPr lang="de-DE" sz="36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endParaRPr lang="de-DE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5800" b="1" dirty="0" smtClean="0">
                <a:solidFill>
                  <a:schemeClr val="accent3">
                    <a:lumMod val="50000"/>
                  </a:schemeClr>
                </a:solidFill>
              </a:rPr>
              <a:t>1.775 neue italienische Staatsbürger</a:t>
            </a:r>
            <a:r>
              <a:rPr lang="de-DE" sz="5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lvl="1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5800" b="1" dirty="0" smtClean="0">
                <a:solidFill>
                  <a:schemeClr val="accent3">
                    <a:lumMod val="50000"/>
                  </a:schemeClr>
                </a:solidFill>
              </a:rPr>
              <a:t>9.959 </a:t>
            </a:r>
            <a:r>
              <a:rPr lang="de-DE" sz="5800" b="1" dirty="0">
                <a:solidFill>
                  <a:schemeClr val="accent3">
                    <a:lumMod val="50000"/>
                  </a:schemeClr>
                </a:solidFill>
              </a:rPr>
              <a:t>Minderjährige (21,6%)</a:t>
            </a:r>
          </a:p>
          <a:p>
            <a:pPr lvl="1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5800" b="1" dirty="0">
                <a:solidFill>
                  <a:schemeClr val="accent3">
                    <a:lumMod val="50000"/>
                  </a:schemeClr>
                </a:solidFill>
              </a:rPr>
              <a:t>6.830 sind in Italien geboren (15%)</a:t>
            </a:r>
            <a:r>
              <a:rPr lang="de-DE" sz="28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de-DE" sz="28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de-DE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1">
              <a:spcBef>
                <a:spcPct val="20000"/>
              </a:spcBef>
            </a:pPr>
            <a:r>
              <a:rPr lang="de-DE" sz="40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de-DE" dirty="0"/>
          </a:p>
        </p:txBody>
      </p:sp>
      <p:sp>
        <p:nvSpPr>
          <p:cNvPr id="11" name="CasellaDiTesto 5"/>
          <p:cNvSpPr txBox="1"/>
          <p:nvPr/>
        </p:nvSpPr>
        <p:spPr>
          <a:xfrm>
            <a:off x="1742370" y="6469589"/>
            <a:ext cx="88594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Ma.O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/ Matthias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Oberbacher			Dossier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Statistico  Immigrazione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2015 IDOS   </a:t>
            </a:r>
            <a:endParaRPr lang="it-IT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4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55000" contrast="-65000"/>
          </a:blip>
          <a:srcRect/>
          <a:stretch>
            <a:fillRect/>
          </a:stretch>
        </p:blipFill>
        <p:spPr bwMode="auto">
          <a:xfrm>
            <a:off x="1524001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2063751" y="333375"/>
            <a:ext cx="79930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Einwanderung in Südtirol </a:t>
            </a:r>
            <a:endParaRPr lang="it-IT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>
          <a:xfrm>
            <a:off x="1524000" y="1412875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8656923"/>
              </p:ext>
            </p:extLst>
          </p:nvPr>
        </p:nvGraphicFramePr>
        <p:xfrm>
          <a:off x="1524000" y="1415220"/>
          <a:ext cx="44409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30"/>
          <p:cNvSpPr>
            <a:spLocks noChangeArrowheads="1"/>
          </p:cNvSpPr>
          <p:nvPr/>
        </p:nvSpPr>
        <p:spPr bwMode="auto">
          <a:xfrm>
            <a:off x="6401745" y="1512606"/>
            <a:ext cx="43517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Albanien 	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 5.572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Deutschland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4.358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Marokko 	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3.600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Pakistan	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3.351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Rumänien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	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2.747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		</a:t>
            </a:r>
            <a:r>
              <a:rPr lang="de-DE" sz="32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de-DE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Immagine 15" descr="albania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4957" y="1674788"/>
            <a:ext cx="416787" cy="28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9945" y="2163616"/>
            <a:ext cx="431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69944" y="2636944"/>
            <a:ext cx="4318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69944" y="3102335"/>
            <a:ext cx="4318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3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4544" y="362361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olo 1"/>
          <p:cNvSpPr txBox="1">
            <a:spLocks/>
          </p:cNvSpPr>
          <p:nvPr/>
        </p:nvSpPr>
        <p:spPr>
          <a:xfrm>
            <a:off x="1524000" y="4268744"/>
            <a:ext cx="3293616" cy="11494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53,5% </a:t>
            </a:r>
            <a:r>
              <a:rPr lang="it-IT" sz="3200" b="1" dirty="0" err="1" smtClean="0">
                <a:solidFill>
                  <a:schemeClr val="tx1"/>
                </a:solidFill>
              </a:rPr>
              <a:t>Frauen</a:t>
            </a:r>
            <a:r>
              <a:rPr lang="it-IT" sz="32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46,5% </a:t>
            </a:r>
            <a:r>
              <a:rPr lang="it-IT" sz="3200" b="1" dirty="0" err="1" smtClean="0">
                <a:solidFill>
                  <a:schemeClr val="tx1"/>
                </a:solidFill>
              </a:rPr>
              <a:t>Männer</a:t>
            </a:r>
            <a:r>
              <a:rPr lang="it-IT" sz="3200" b="1" dirty="0" smtClean="0">
                <a:solidFill>
                  <a:schemeClr val="tx1"/>
                </a:solidFill>
              </a:rPr>
              <a:t> </a:t>
            </a:r>
            <a:endParaRPr lang="it-IT" sz="3200" b="1" dirty="0">
              <a:solidFill>
                <a:schemeClr val="tx1"/>
              </a:solidFill>
            </a:endParaRPr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1524000" y="5617625"/>
            <a:ext cx="8778240" cy="7121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138 </a:t>
            </a:r>
            <a:r>
              <a:rPr lang="it-IT" sz="3200" b="1" dirty="0" err="1">
                <a:solidFill>
                  <a:schemeClr val="tx1"/>
                </a:solidFill>
              </a:rPr>
              <a:t>verschiedene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Nationaitäten</a:t>
            </a:r>
            <a:endParaRPr lang="it-IT" sz="3200" b="1" dirty="0">
              <a:solidFill>
                <a:schemeClr val="tx1"/>
              </a:solidFill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5807975" y="4252472"/>
            <a:ext cx="4494265" cy="11494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it-IT" sz="3200" b="1" dirty="0" err="1" smtClean="0">
                <a:solidFill>
                  <a:schemeClr val="tx1"/>
                </a:solidFill>
              </a:rPr>
              <a:t>Arbeitslosenquote</a:t>
            </a:r>
            <a:r>
              <a:rPr lang="it-IT" sz="3200" b="1" dirty="0" smtClean="0">
                <a:solidFill>
                  <a:schemeClr val="tx1"/>
                </a:solidFill>
              </a:rPr>
              <a:t> in Südtirol:</a:t>
            </a:r>
            <a:endParaRPr lang="it-IT" sz="3200" b="1" dirty="0">
              <a:solidFill>
                <a:schemeClr val="tx1"/>
              </a:solidFill>
            </a:endParaRPr>
          </a:p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4,4 </a:t>
            </a:r>
            <a:r>
              <a:rPr lang="it-IT" sz="3200" b="1" dirty="0" smtClean="0">
                <a:solidFill>
                  <a:schemeClr val="tx1"/>
                </a:solidFill>
              </a:rPr>
              <a:t>% </a:t>
            </a:r>
          </a:p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3,3% EU /22,5% </a:t>
            </a:r>
            <a:r>
              <a:rPr lang="it-IT" sz="3200" b="1" dirty="0" err="1" smtClean="0">
                <a:solidFill>
                  <a:schemeClr val="tx1"/>
                </a:solidFill>
              </a:rPr>
              <a:t>Nicht</a:t>
            </a:r>
            <a:r>
              <a:rPr lang="it-IT" sz="3200" b="1" dirty="0" smtClean="0">
                <a:solidFill>
                  <a:schemeClr val="tx1"/>
                </a:solidFill>
              </a:rPr>
              <a:t>-EU </a:t>
            </a:r>
            <a:r>
              <a:rPr lang="it-IT" sz="3200" b="1" dirty="0" err="1" smtClean="0">
                <a:solidFill>
                  <a:schemeClr val="tx1"/>
                </a:solidFill>
              </a:rPr>
              <a:t>Bürger</a:t>
            </a:r>
            <a:endParaRPr lang="it-IT" sz="3200" b="1" dirty="0">
              <a:solidFill>
                <a:schemeClr val="tx1"/>
              </a:solidFill>
            </a:endParaRPr>
          </a:p>
          <a:p>
            <a:pPr algn="ctr"/>
            <a:r>
              <a:rPr lang="it-IT" sz="1100" b="1" dirty="0" err="1" smtClean="0">
                <a:solidFill>
                  <a:schemeClr val="tx1"/>
                </a:solidFill>
              </a:rPr>
              <a:t>Astat</a:t>
            </a:r>
            <a:r>
              <a:rPr lang="it-IT" sz="1100" b="1" dirty="0" smtClean="0">
                <a:solidFill>
                  <a:schemeClr val="tx1"/>
                </a:solidFill>
              </a:rPr>
              <a:t> </a:t>
            </a:r>
            <a:endParaRPr lang="it-IT" sz="1100" b="1" dirty="0">
              <a:solidFill>
                <a:schemeClr val="tx1"/>
              </a:solidFill>
            </a:endParaRPr>
          </a:p>
        </p:txBody>
      </p:sp>
      <p:sp>
        <p:nvSpPr>
          <p:cNvPr id="22" name="CasellaDiTesto 5"/>
          <p:cNvSpPr txBox="1"/>
          <p:nvPr/>
        </p:nvSpPr>
        <p:spPr>
          <a:xfrm>
            <a:off x="1742370" y="6469589"/>
            <a:ext cx="88594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Ma.O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/ Matthias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Oberbacher			Dossier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Statistico  Immigrazione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2015 IDOS   </a:t>
            </a:r>
            <a:endParaRPr lang="it-IT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3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55000" contrast="-65000"/>
          </a:blip>
          <a:srcRect/>
          <a:stretch>
            <a:fillRect/>
          </a:stretch>
        </p:blipFill>
        <p:spPr bwMode="auto">
          <a:xfrm>
            <a:off x="1524001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2063751" y="333375"/>
            <a:ext cx="79930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Einwanderung in Südtirol </a:t>
            </a:r>
            <a:endParaRPr lang="it-IT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>
          <a:xfrm>
            <a:off x="1524000" y="1412875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CasellaDiTesto 5"/>
          <p:cNvSpPr txBox="1"/>
          <p:nvPr/>
        </p:nvSpPr>
        <p:spPr>
          <a:xfrm>
            <a:off x="1159933" y="6469589"/>
            <a:ext cx="100414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Ma.O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/ Matthias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Oberbacher			Dossier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Statistico  Immigrazione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2015 IDOS/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Daten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Astat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2015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endParaRPr lang="it-IT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998675" y="2669837"/>
            <a:ext cx="2344699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>
                <a:solidFill>
                  <a:schemeClr val="tx1"/>
                </a:solidFill>
              </a:rPr>
              <a:t>ü</a:t>
            </a:r>
            <a:r>
              <a:rPr lang="de-DE" sz="2000" dirty="0" smtClean="0">
                <a:solidFill>
                  <a:schemeClr val="tx1"/>
                </a:solidFill>
              </a:rPr>
              <a:t>ber 65 Jahre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5,1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%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6214862" y="2669837"/>
            <a:ext cx="2344699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Über 65 Jahre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20,3 </a:t>
            </a:r>
            <a:r>
              <a:rPr lang="de-DE" sz="2000" dirty="0" smtClean="0">
                <a:solidFill>
                  <a:schemeClr val="tx1"/>
                </a:solidFill>
              </a:rPr>
              <a:t>%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3267340" y="1646169"/>
            <a:ext cx="2344699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Durchschnittsalter 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34,2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6" name="Abgerundetes Rechteck 25"/>
          <p:cNvSpPr/>
          <p:nvPr/>
        </p:nvSpPr>
        <p:spPr>
          <a:xfrm>
            <a:off x="5867809" y="1660160"/>
            <a:ext cx="2344699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Durchschnittsalter 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42,8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1575571" y="3753388"/>
            <a:ext cx="3383539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Paare mit minderjährigen Kindern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21,9 </a:t>
            </a:r>
            <a:r>
              <a:rPr lang="de-DE" sz="2000" dirty="0" smtClean="0">
                <a:solidFill>
                  <a:schemeClr val="tx1"/>
                </a:solidFill>
              </a:rPr>
              <a:t>%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636255" y="3766438"/>
            <a:ext cx="3383539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Paare mit minderjährigen Kindern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16,9 </a:t>
            </a:r>
            <a:r>
              <a:rPr lang="de-DE" sz="2000" dirty="0" smtClean="0">
                <a:solidFill>
                  <a:schemeClr val="tx1"/>
                </a:solidFill>
              </a:rPr>
              <a:t>%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1306905" y="4866966"/>
            <a:ext cx="2273783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Alleinerziehende Mütter </a:t>
            </a:r>
            <a:endParaRPr lang="de-DE" sz="20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7,4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8328024" y="4807083"/>
            <a:ext cx="2273783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Alleinerziehende Mütter </a:t>
            </a:r>
            <a:endParaRPr lang="de-DE" sz="20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5,5</a:t>
            </a:r>
            <a:r>
              <a:rPr lang="de-DE" sz="2000" dirty="0" smtClean="0">
                <a:solidFill>
                  <a:schemeClr val="tx1"/>
                </a:solidFill>
              </a:rPr>
              <a:t>%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5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55000" contrast="-65000"/>
          </a:blip>
          <a:srcRect/>
          <a:stretch>
            <a:fillRect/>
          </a:stretch>
        </p:blipFill>
        <p:spPr bwMode="auto">
          <a:xfrm>
            <a:off x="1524001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2063751" y="333375"/>
            <a:ext cx="79930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Einwanderung in Südtirol </a:t>
            </a:r>
            <a:endParaRPr lang="it-IT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>
          <a:xfrm>
            <a:off x="1524000" y="1412875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CasellaDiTesto 5"/>
          <p:cNvSpPr txBox="1"/>
          <p:nvPr/>
        </p:nvSpPr>
        <p:spPr>
          <a:xfrm>
            <a:off x="1159933" y="6469589"/>
            <a:ext cx="100414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Ma.O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/ Matthias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Oberbacher			Dossier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Statistico  Immigrazione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2015 IDOS/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Daten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Astat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2015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endParaRPr lang="it-IT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1575571" y="1495472"/>
            <a:ext cx="9241349" cy="6290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</a:rPr>
              <a:t>789 </a:t>
            </a:r>
            <a:r>
              <a:rPr lang="it-IT" sz="2800" b="1" dirty="0" err="1" smtClean="0">
                <a:solidFill>
                  <a:schemeClr val="tx1"/>
                </a:solidFill>
              </a:rPr>
              <a:t>Neugeborene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mit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ausländischer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Staatsbürgerschaft</a:t>
            </a:r>
            <a:r>
              <a:rPr lang="it-IT" sz="2800" b="1" dirty="0" smtClean="0">
                <a:solidFill>
                  <a:schemeClr val="tx1"/>
                </a:solidFill>
              </a:rPr>
              <a:t> (+</a:t>
            </a:r>
            <a:r>
              <a:rPr lang="it-IT" sz="2800" b="1" dirty="0">
                <a:solidFill>
                  <a:schemeClr val="tx1"/>
                </a:solidFill>
              </a:rPr>
              <a:t>44)   </a:t>
            </a:r>
            <a:endParaRPr lang="it-IT" sz="2800" b="1" dirty="0">
              <a:solidFill>
                <a:schemeClr val="tx1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2980058" y="3338704"/>
            <a:ext cx="2344699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Geburtenrate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17,2 </a:t>
            </a:r>
            <a:r>
              <a:rPr lang="de-DE" sz="2000" dirty="0" smtClean="0">
                <a:solidFill>
                  <a:schemeClr val="tx1"/>
                </a:solidFill>
              </a:rPr>
              <a:t>‰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6214862" y="3338704"/>
            <a:ext cx="2344699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Geburtenrate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10,0 </a:t>
            </a:r>
            <a:r>
              <a:rPr lang="de-DE" sz="2000" dirty="0" smtClean="0">
                <a:solidFill>
                  <a:schemeClr val="tx1"/>
                </a:solidFill>
              </a:rPr>
              <a:t>‰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248724" y="2243797"/>
            <a:ext cx="2344699" cy="993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Fruchtbarkeitsrate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2,5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5806463" y="2240053"/>
            <a:ext cx="2344699" cy="9936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Fruchtbarkeitsrate  </a:t>
            </a:r>
          </a:p>
          <a:p>
            <a:pPr algn="ctr"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1,6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31" name="Titolo 1"/>
          <p:cNvSpPr txBox="1">
            <a:spLocks/>
          </p:cNvSpPr>
          <p:nvPr/>
        </p:nvSpPr>
        <p:spPr>
          <a:xfrm>
            <a:off x="1677171" y="5042162"/>
            <a:ext cx="9241349" cy="6290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</a:rPr>
              <a:t>2014: 31.134.000 Euro </a:t>
            </a:r>
            <a:r>
              <a:rPr lang="it-IT" sz="2800" b="1" dirty="0" err="1" smtClean="0">
                <a:solidFill>
                  <a:schemeClr val="tx1"/>
                </a:solidFill>
              </a:rPr>
              <a:t>Überweisungen</a:t>
            </a:r>
            <a:r>
              <a:rPr lang="it-IT" sz="2800" b="1" dirty="0" smtClean="0">
                <a:solidFill>
                  <a:schemeClr val="tx1"/>
                </a:solidFill>
              </a:rPr>
              <a:t> «</a:t>
            </a:r>
            <a:r>
              <a:rPr lang="it-IT" sz="2800" b="1" dirty="0" err="1" smtClean="0">
                <a:solidFill>
                  <a:schemeClr val="tx1"/>
                </a:solidFill>
              </a:rPr>
              <a:t>Heimatland</a:t>
            </a:r>
            <a:r>
              <a:rPr lang="it-IT" sz="2800" b="1" dirty="0" smtClean="0">
                <a:solidFill>
                  <a:schemeClr val="tx1"/>
                </a:solidFill>
              </a:rPr>
              <a:t>»    </a:t>
            </a:r>
            <a:endParaRPr lang="it-IT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55000" contrast="-65000"/>
          </a:blip>
          <a:srcRect/>
          <a:stretch>
            <a:fillRect/>
          </a:stretch>
        </p:blipFill>
        <p:spPr bwMode="auto">
          <a:xfrm>
            <a:off x="1524001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2063751" y="333375"/>
            <a:ext cx="79930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Schuljahr</a:t>
            </a: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2014/2015</a:t>
            </a:r>
            <a:r>
              <a:rPr lang="it-IT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it-IT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>
          <a:xfrm>
            <a:off x="1524000" y="1412875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CasellaDiTesto 5"/>
          <p:cNvSpPr txBox="1"/>
          <p:nvPr/>
        </p:nvSpPr>
        <p:spPr>
          <a:xfrm>
            <a:off x="1159933" y="6469589"/>
            <a:ext cx="100414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Ma.O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/ Matthias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Oberbacher			Dossier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Statistico  Immigrazione 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2015 IDOS/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Daten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</a:rPr>
              <a:t>Astat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2015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endParaRPr lang="it-IT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861767"/>
              </p:ext>
            </p:extLst>
          </p:nvPr>
        </p:nvGraphicFramePr>
        <p:xfrm>
          <a:off x="1553633" y="1459656"/>
          <a:ext cx="9254065" cy="385233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960383"/>
                <a:gridCol w="897683"/>
                <a:gridCol w="1584149"/>
                <a:gridCol w="1584149"/>
                <a:gridCol w="1584149"/>
                <a:gridCol w="1643552"/>
              </a:tblGrid>
              <a:tr h="443724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 err="1">
                          <a:effectLst/>
                        </a:rPr>
                        <a:t>dt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it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lad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Insgesamt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Kindergarten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9,9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24,9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6,3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13,1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abso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1.183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892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43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2.118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Grundschule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7,6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24,2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5,2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11,3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abso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1.542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1.558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65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3.165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Mittelschule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5,9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21,6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3,7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9,5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abso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725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867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28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1.620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3724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Oberschule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3,9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16,8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2,1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7,6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3555"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 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abso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523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946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11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1.480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" name="Titolo 1"/>
          <p:cNvSpPr txBox="1">
            <a:spLocks/>
          </p:cNvSpPr>
          <p:nvPr/>
        </p:nvSpPr>
        <p:spPr>
          <a:xfrm>
            <a:off x="1426651" y="5530455"/>
            <a:ext cx="9241349" cy="6290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</a:rPr>
              <a:t>887 (11,3%) </a:t>
            </a:r>
            <a:r>
              <a:rPr lang="it-IT" sz="2800" b="1" dirty="0" err="1" smtClean="0">
                <a:solidFill>
                  <a:schemeClr val="tx1"/>
                </a:solidFill>
              </a:rPr>
              <a:t>ausländische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Berufschüler</a:t>
            </a:r>
            <a:r>
              <a:rPr lang="it-IT" sz="2800" b="1" dirty="0" smtClean="0">
                <a:solidFill>
                  <a:schemeClr val="tx1"/>
                </a:solidFill>
              </a:rPr>
              <a:t>/</a:t>
            </a:r>
            <a:r>
              <a:rPr lang="it-IT" sz="2800" b="1" dirty="0" err="1" smtClean="0">
                <a:solidFill>
                  <a:schemeClr val="tx1"/>
                </a:solidFill>
              </a:rPr>
              <a:t>innen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besuchten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einen</a:t>
            </a:r>
            <a:r>
              <a:rPr lang="it-IT" sz="2800" b="1" dirty="0" smtClean="0">
                <a:solidFill>
                  <a:schemeClr val="tx1"/>
                </a:solidFill>
              </a:rPr>
              <a:t> </a:t>
            </a:r>
            <a:r>
              <a:rPr lang="it-IT" sz="2800" b="1" dirty="0" err="1" smtClean="0">
                <a:solidFill>
                  <a:schemeClr val="tx1"/>
                </a:solidFill>
              </a:rPr>
              <a:t>Vollzeitkurs</a:t>
            </a:r>
            <a:r>
              <a:rPr lang="it-IT" sz="2800" b="1" dirty="0" smtClean="0">
                <a:solidFill>
                  <a:schemeClr val="tx1"/>
                </a:solidFill>
              </a:rPr>
              <a:t>     </a:t>
            </a:r>
            <a:endParaRPr lang="it-IT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Breitbild</PresentationFormat>
  <Paragraphs>123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Oberbacher</dc:creator>
  <cp:lastModifiedBy>Matthias Oberbacher</cp:lastModifiedBy>
  <cp:revision>20</cp:revision>
  <dcterms:created xsi:type="dcterms:W3CDTF">2015-10-26T15:22:10Z</dcterms:created>
  <dcterms:modified xsi:type="dcterms:W3CDTF">2015-10-28T11:16:03Z</dcterms:modified>
</cp:coreProperties>
</file>