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9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8" r:id="rId3"/>
    <p:sldId id="279" r:id="rId4"/>
    <p:sldId id="269" r:id="rId5"/>
    <p:sldId id="280" r:id="rId6"/>
    <p:sldId id="281" r:id="rId7"/>
    <p:sldId id="282" r:id="rId8"/>
    <p:sldId id="273" r:id="rId9"/>
    <p:sldId id="283" r:id="rId10"/>
    <p:sldId id="270" r:id="rId11"/>
    <p:sldId id="274" r:id="rId12"/>
    <p:sldId id="284" r:id="rId13"/>
    <p:sldId id="278" r:id="rId14"/>
    <p:sldId id="285" r:id="rId15"/>
    <p:sldId id="276" r:id="rId16"/>
    <p:sldId id="286" r:id="rId17"/>
    <p:sldId id="275" r:id="rId18"/>
    <p:sldId id="287" r:id="rId19"/>
    <p:sldId id="267" r:id="rId20"/>
  </p:sldIdLst>
  <p:sldSz cx="9144000" cy="6858000" type="screen4x3"/>
  <p:notesSz cx="6858000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C6ECBB14-7D62-405B-94F4-CC303340D643}">
          <p14:sldIdLst>
            <p14:sldId id="256"/>
            <p14:sldId id="268"/>
            <p14:sldId id="279"/>
            <p14:sldId id="269"/>
            <p14:sldId id="280"/>
            <p14:sldId id="281"/>
            <p14:sldId id="282"/>
            <p14:sldId id="273"/>
            <p14:sldId id="283"/>
            <p14:sldId id="270"/>
            <p14:sldId id="274"/>
            <p14:sldId id="284"/>
            <p14:sldId id="278"/>
            <p14:sldId id="285"/>
            <p14:sldId id="276"/>
            <p14:sldId id="286"/>
            <p14:sldId id="275"/>
            <p14:sldId id="287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071" userDrawn="1">
          <p15:clr>
            <a:srgbClr val="A4A3A4"/>
          </p15:clr>
        </p15:guide>
        <p15:guide id="2" pos="4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433"/>
    <a:srgbClr val="636462"/>
    <a:srgbClr val="EB8B2D"/>
    <a:srgbClr val="7777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22"/>
    <p:restoredTop sz="94628"/>
  </p:normalViewPr>
  <p:slideViewPr>
    <p:cSldViewPr snapToObjects="1" showGuides="1">
      <p:cViewPr varScale="1">
        <p:scale>
          <a:sx n="110" d="100"/>
          <a:sy n="110" d="100"/>
        </p:scale>
        <p:origin x="1242" y="102"/>
      </p:cViewPr>
      <p:guideLst>
        <p:guide orient="horz" pos="1071"/>
        <p:guide pos="4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116" d="100"/>
          <a:sy n="116" d="100"/>
        </p:scale>
        <p:origin x="4232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04F07-A91A-C14F-97E7-7519A5407CC3}" type="datetimeFigureOut">
              <a:rPr lang="de-DE" smtClean="0"/>
              <a:t>04.03.2020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BE23E-24E3-BB45-8999-DC0931D7E1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994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CE5A1-857B-214D-8BEE-AF65CEFCD544}" type="datetimeFigureOut">
              <a:rPr lang="de-DE" smtClean="0"/>
              <a:t>04.03.2020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31BCB-E4CC-CD41-BF0E-941D9510A3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562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31BCB-E4CC-CD41-BF0E-941D9510A3DE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8278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614" cy="68759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221088"/>
            <a:ext cx="7772400" cy="506437"/>
          </a:xfrm>
          <a:prstGeom prst="rect">
            <a:avLst/>
          </a:prstGeom>
        </p:spPr>
        <p:txBody>
          <a:bodyPr anchor="b"/>
          <a:lstStyle>
            <a:lvl1pPr algn="l">
              <a:defRPr sz="3000">
                <a:solidFill>
                  <a:srgbClr val="636462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10"/>
          </p:nvPr>
        </p:nvSpPr>
        <p:spPr>
          <a:xfrm>
            <a:off x="700328" y="4941168"/>
            <a:ext cx="7760104" cy="1008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de-DE" sz="19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lang="de-DE" sz="19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14400" indent="0">
              <a:buNone/>
              <a:defRPr lang="de-DE" sz="19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371600" indent="0">
              <a:buNone/>
              <a:defRPr lang="de-DE" sz="19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828800" indent="0">
              <a:buNone/>
              <a:defRPr lang="de-DE" sz="190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98526" y="2276873"/>
            <a:ext cx="7886700" cy="374441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900">
                <a:latin typeface="+mj-lt"/>
              </a:defRPr>
            </a:lvl1pPr>
          </a:lstStyle>
          <a:p>
            <a:r>
              <a:rPr lang="de-DE" dirty="0"/>
              <a:t>Masterfließtextformat bearbeiten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EBA229B5-7CFD-BC45-B1DD-7E8FA6FF2A0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598526" y="1268760"/>
            <a:ext cx="7886700" cy="543595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636462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5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43433"/>
                </a:solidFill>
              </a:defRPr>
            </a:lvl1pPr>
          </a:lstStyle>
          <a:p>
            <a:r>
              <a:rPr lang="de-DE"/>
              <a:t>Ort I Name I Datum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526" y="1268760"/>
            <a:ext cx="7886700" cy="471586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636462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98526" y="2276872"/>
            <a:ext cx="7886700" cy="3672408"/>
          </a:xfrm>
          <a:prstGeom prst="rect">
            <a:avLst/>
          </a:prstGeom>
        </p:spPr>
        <p:txBody>
          <a:bodyPr/>
          <a:lstStyle>
            <a:lvl1pPr marL="342900" indent="-342900">
              <a:buFont typeface=".AppleSystemUIFont" charset="-120"/>
              <a:buChar char="»"/>
              <a:defRPr sz="1900">
                <a:latin typeface="+mj-lt"/>
              </a:defRPr>
            </a:lvl1pPr>
          </a:lstStyle>
          <a:p>
            <a:r>
              <a:rPr lang="de-DE" dirty="0"/>
              <a:t>Masterfließtextformat bearbeiten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EBA229B5-7CFD-BC45-B1DD-7E8FA6FF2A0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43433"/>
                </a:solidFill>
              </a:defRPr>
            </a:lvl1pPr>
          </a:lstStyle>
          <a:p>
            <a:r>
              <a:rPr lang="de-DE"/>
              <a:t>Ort I Name I Datum</a:t>
            </a:r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158" y="1268760"/>
            <a:ext cx="7886700" cy="495125"/>
          </a:xfrm>
          <a:prstGeom prst="rect">
            <a:avLst/>
          </a:prstGeom>
        </p:spPr>
        <p:txBody>
          <a:bodyPr anchor="b"/>
          <a:lstStyle>
            <a:lvl1pPr algn="l">
              <a:defRPr sz="3000">
                <a:solidFill>
                  <a:srgbClr val="636462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0158" y="2276872"/>
            <a:ext cx="7886700" cy="3744416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43433"/>
              </a:buClr>
              <a:buSzTx/>
              <a:buFont typeface=".AppleSystemUIFont" charset="-120"/>
              <a:buChar char="»"/>
              <a:tabLst/>
              <a:defRPr sz="1900">
                <a:solidFill>
                  <a:srgbClr val="34343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43433"/>
              </a:buClr>
              <a:buSzTx/>
              <a:buFont typeface=".AppleSystemUIFont" charset="-120"/>
              <a:buChar char="»"/>
              <a:tabLst/>
              <a:defRPr/>
            </a:pPr>
            <a:r>
              <a:rPr lang="de-DE" dirty="0"/>
              <a:t>Mastertextformat bearbeiten</a:t>
            </a:r>
          </a:p>
          <a:p>
            <a:pPr lvl="0"/>
            <a:endParaRPr lang="de-DE" dirty="0"/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43433"/>
              </a:buClr>
              <a:buSzTx/>
              <a:buFont typeface=".AppleSystemUIFont" charset="-120"/>
              <a:buChar char="»"/>
              <a:tabLst/>
              <a:defRPr/>
            </a:pPr>
            <a:r>
              <a:rPr lang="de-DE" dirty="0"/>
              <a:t>Mastertextformat bearbeiten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43433"/>
              </a:buClr>
              <a:buSzTx/>
              <a:buFont typeface=".AppleSystemUIFont" charset="-120"/>
              <a:buChar char="»"/>
              <a:tabLst/>
              <a:defRPr/>
            </a:pPr>
            <a:r>
              <a:rPr lang="de-DE" dirty="0"/>
              <a:t>Mastertextformat bearbeiten</a:t>
            </a:r>
          </a:p>
          <a:p>
            <a:pPr lvl="0"/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Seite </a:t>
            </a:r>
            <a:fld id="{EBA229B5-7CFD-BC45-B1DD-7E8FA6FF2A0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43433"/>
                </a:solidFill>
              </a:defRPr>
            </a:lvl1pPr>
          </a:lstStyle>
          <a:p>
            <a:r>
              <a:rPr lang="de-DE"/>
              <a:t>Ort I Name I Datum</a:t>
            </a:r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68760"/>
            <a:ext cx="7886700" cy="495125"/>
          </a:xfrm>
          <a:prstGeom prst="rect">
            <a:avLst/>
          </a:prstGeom>
        </p:spPr>
        <p:txBody>
          <a:bodyPr anchor="b"/>
          <a:lstStyle>
            <a:lvl1pPr algn="l">
              <a:defRPr sz="3000">
                <a:solidFill>
                  <a:srgbClr val="636462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276872"/>
            <a:ext cx="7886700" cy="3744416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B8B2D"/>
              </a:buClr>
              <a:buSzTx/>
              <a:buFont typeface=".AppleSystemUIFont" charset="-120"/>
              <a:buChar char="»"/>
              <a:tabLst/>
              <a:defRPr sz="1900">
                <a:solidFill>
                  <a:srgbClr val="EB8B2D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0"/>
            <a:r>
              <a:rPr lang="de-DE" dirty="0"/>
              <a:t>Mastertextformat bearbeiten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Mastertextformat bearbeiten</a:t>
            </a:r>
          </a:p>
          <a:p>
            <a:pPr lvl="0"/>
            <a:r>
              <a:rPr lang="de-DE" dirty="0"/>
              <a:t>Mastertextformat bearbeiten</a:t>
            </a:r>
          </a:p>
          <a:p>
            <a:pPr lvl="0"/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Seite </a:t>
            </a:r>
            <a:fld id="{EBA229B5-7CFD-BC45-B1DD-7E8FA6FF2A0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43433"/>
                </a:solidFill>
              </a:defRPr>
            </a:lvl1pPr>
          </a:lstStyle>
          <a:p>
            <a:r>
              <a:rPr lang="de-DE"/>
              <a:t>Ort I Name I Datum</a:t>
            </a:r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268760"/>
            <a:ext cx="7886700" cy="543595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636462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/>
              <a:t>Seite </a:t>
            </a:r>
            <a:fld id="{EBA229B5-7CFD-BC45-B1DD-7E8FA6FF2A0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1"/>
          </p:nvPr>
        </p:nvSpPr>
        <p:spPr>
          <a:xfrm>
            <a:off x="611560" y="2276871"/>
            <a:ext cx="3960440" cy="370841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900">
                <a:solidFill>
                  <a:srgbClr val="343433"/>
                </a:solidFill>
                <a:latin typeface="+mj-lt"/>
              </a:defRPr>
            </a:lvl1pPr>
            <a:lvl2pPr marL="457200" indent="0">
              <a:buFontTx/>
              <a:buNone/>
              <a:defRPr sz="1900">
                <a:solidFill>
                  <a:srgbClr val="343433"/>
                </a:solidFill>
                <a:latin typeface="+mj-lt"/>
              </a:defRPr>
            </a:lvl2pPr>
            <a:lvl3pPr marL="914400" indent="0">
              <a:buFontTx/>
              <a:buNone/>
              <a:defRPr sz="1900">
                <a:solidFill>
                  <a:srgbClr val="343433"/>
                </a:solidFill>
                <a:latin typeface="+mj-lt"/>
              </a:defRPr>
            </a:lvl3pPr>
            <a:lvl4pPr marL="1371600" indent="0">
              <a:buFontTx/>
              <a:buNone/>
              <a:defRPr sz="1900">
                <a:solidFill>
                  <a:srgbClr val="343433"/>
                </a:solidFill>
                <a:latin typeface="+mj-lt"/>
              </a:defRPr>
            </a:lvl4pPr>
            <a:lvl5pPr marL="1828800" indent="0">
              <a:buFontTx/>
              <a:buNone/>
              <a:defRPr sz="1900">
                <a:solidFill>
                  <a:srgbClr val="343433"/>
                </a:solidFill>
                <a:latin typeface="+mj-lt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4788024" y="2276872"/>
            <a:ext cx="3636491" cy="37084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 sz="1900">
                <a:solidFill>
                  <a:srgbClr val="343433"/>
                </a:solidFill>
                <a:latin typeface="+mj-lt"/>
              </a:defRPr>
            </a:lvl1pPr>
            <a:lvl2pPr marL="457200" indent="0">
              <a:buFontTx/>
              <a:buNone/>
              <a:defRPr sz="1900">
                <a:solidFill>
                  <a:srgbClr val="343433"/>
                </a:solidFill>
                <a:latin typeface="+mj-lt"/>
              </a:defRPr>
            </a:lvl2pPr>
            <a:lvl3pPr marL="914400" indent="0">
              <a:buFontTx/>
              <a:buNone/>
              <a:defRPr sz="1900">
                <a:solidFill>
                  <a:srgbClr val="343433"/>
                </a:solidFill>
                <a:latin typeface="+mj-lt"/>
              </a:defRPr>
            </a:lvl3pPr>
            <a:lvl4pPr marL="1371600" indent="0">
              <a:buFontTx/>
              <a:buNone/>
              <a:defRPr sz="1900">
                <a:solidFill>
                  <a:srgbClr val="343433"/>
                </a:solidFill>
                <a:latin typeface="+mj-lt"/>
              </a:defRPr>
            </a:lvl4pPr>
            <a:lvl5pPr marL="1828800" indent="0">
              <a:buFontTx/>
              <a:buNone/>
              <a:defRPr sz="1900">
                <a:solidFill>
                  <a:srgbClr val="343433"/>
                </a:solidFill>
                <a:latin typeface="+mj-lt"/>
              </a:defRPr>
            </a:lvl5pPr>
          </a:lstStyle>
          <a:p>
            <a:pPr lvl="0"/>
            <a:r>
              <a:rPr lang="de-DE" dirty="0"/>
              <a:t>Objekt</a:t>
            </a:r>
          </a:p>
        </p:txBody>
      </p:sp>
      <p:sp>
        <p:nvSpPr>
          <p:cNvPr id="7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43433"/>
                </a:solidFill>
              </a:defRPr>
            </a:lvl1pPr>
          </a:lstStyle>
          <a:p>
            <a:r>
              <a:rPr lang="de-DE"/>
              <a:t>Ort I Name I Datum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803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614" cy="687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313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0" cy="687628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43433"/>
                </a:solidFill>
                <a:latin typeface="+mj-lt"/>
              </a:defRPr>
            </a:lvl1pPr>
          </a:lstStyle>
          <a:p>
            <a:r>
              <a:rPr lang="de-DE" dirty="0"/>
              <a:t>Seite </a:t>
            </a:r>
            <a:fld id="{EBA229B5-7CFD-BC45-B1DD-7E8FA6FF2A0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43433"/>
                </a:solidFill>
              </a:defRPr>
            </a:lvl1pPr>
          </a:lstStyle>
          <a:p>
            <a:r>
              <a:rPr lang="de-DE"/>
              <a:t>Ort I Name I Datum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7853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77" r:id="rId3"/>
    <p:sldLayoutId id="2147483662" r:id="rId4"/>
    <p:sldLayoutId id="2147483674" r:id="rId5"/>
    <p:sldLayoutId id="2147483676" r:id="rId6"/>
    <p:sldLayoutId id="2147483675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ibk.ac.at/weiterbildung/universitaetskurse/auftragswesenst/" TargetMode="Externa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ibk.ac.at/weiterbildung/universitaetskurse/auftragswesenst/" TargetMode="Externa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sz="quarter" idx="10"/>
          </p:nvPr>
        </p:nvSpPr>
        <p:spPr>
          <a:xfrm>
            <a:off x="323528" y="4149080"/>
            <a:ext cx="8352928" cy="1008112"/>
          </a:xfrm>
        </p:spPr>
        <p:txBody>
          <a:bodyPr/>
          <a:lstStyle/>
          <a:p>
            <a:pPr algn="ctr"/>
            <a:r>
              <a:rPr lang="it-IT" sz="2000" b="1" dirty="0" err="1">
                <a:latin typeface="+mn-lt"/>
              </a:rPr>
              <a:t>Universitätskurs</a:t>
            </a:r>
            <a:r>
              <a:rPr lang="it-IT" sz="2000" b="1" dirty="0">
                <a:latin typeface="+mn-lt"/>
              </a:rPr>
              <a:t> «</a:t>
            </a:r>
            <a:r>
              <a:rPr lang="it-IT" sz="2000" b="1" dirty="0" err="1">
                <a:latin typeface="+mn-lt"/>
              </a:rPr>
              <a:t>Das</a:t>
            </a:r>
            <a:r>
              <a:rPr lang="it-IT" sz="2000" b="1" dirty="0">
                <a:latin typeface="+mn-lt"/>
              </a:rPr>
              <a:t> Recht </a:t>
            </a:r>
            <a:r>
              <a:rPr lang="it-IT" sz="2000" b="1" dirty="0" err="1">
                <a:latin typeface="+mn-lt"/>
              </a:rPr>
              <a:t>des</a:t>
            </a:r>
            <a:r>
              <a:rPr lang="it-IT" sz="2000" b="1" dirty="0">
                <a:latin typeface="+mn-lt"/>
              </a:rPr>
              <a:t> </a:t>
            </a:r>
            <a:r>
              <a:rPr lang="it-IT" sz="2000" b="1" dirty="0" err="1">
                <a:latin typeface="+mn-lt"/>
              </a:rPr>
              <a:t>öffentlichen</a:t>
            </a:r>
            <a:r>
              <a:rPr lang="it-IT" sz="2000" b="1" dirty="0">
                <a:latin typeface="+mn-lt"/>
              </a:rPr>
              <a:t> </a:t>
            </a:r>
            <a:r>
              <a:rPr lang="it-IT" sz="2000" b="1" dirty="0" err="1">
                <a:latin typeface="+mn-lt"/>
              </a:rPr>
              <a:t>Auftragswesens</a:t>
            </a:r>
            <a:r>
              <a:rPr lang="it-IT" sz="2000" b="1" dirty="0">
                <a:latin typeface="+mn-lt"/>
              </a:rPr>
              <a:t> in Südtirol»</a:t>
            </a:r>
          </a:p>
          <a:p>
            <a:pPr algn="ctr"/>
            <a:r>
              <a:rPr lang="it-IT" sz="2000" b="1" dirty="0">
                <a:latin typeface="+mn-lt"/>
              </a:rPr>
              <a:t>Corso universitario «Diritto degli appalti pubblici nella Provincia autonoma di Bolzano»</a:t>
            </a:r>
          </a:p>
          <a:p>
            <a:pPr algn="ctr"/>
            <a:r>
              <a:rPr lang="it-IT" sz="2000" b="1" dirty="0">
                <a:latin typeface="+mn-lt"/>
              </a:rPr>
              <a:t>2. </a:t>
            </a:r>
            <a:r>
              <a:rPr lang="it-IT" sz="2000" b="1" dirty="0" err="1">
                <a:latin typeface="+mn-lt"/>
              </a:rPr>
              <a:t>Auflage</a:t>
            </a:r>
            <a:r>
              <a:rPr lang="it-IT" sz="2000" b="1" dirty="0">
                <a:latin typeface="+mn-lt"/>
              </a:rPr>
              <a:t> / 2a edizione</a:t>
            </a:r>
          </a:p>
          <a:p>
            <a:pPr algn="ctr"/>
            <a:r>
              <a:rPr lang="it-IT" sz="1800" b="1" dirty="0" err="1">
                <a:latin typeface="+mn-lt"/>
              </a:rPr>
              <a:t>Präsentation</a:t>
            </a:r>
            <a:r>
              <a:rPr lang="it-IT" sz="1800" b="1" dirty="0">
                <a:latin typeface="+mn-lt"/>
              </a:rPr>
              <a:t>/Presentazione</a:t>
            </a:r>
          </a:p>
          <a:p>
            <a:pPr algn="ctr"/>
            <a:r>
              <a:rPr lang="it-IT" sz="1800" b="1" dirty="0">
                <a:latin typeface="+mn-lt"/>
              </a:rPr>
              <a:t>Bozen/Bolzano, 04.03.2020</a:t>
            </a:r>
          </a:p>
          <a:p>
            <a:pPr algn="ctr"/>
            <a:r>
              <a:rPr lang="it-IT" sz="1800" b="1" dirty="0" err="1">
                <a:latin typeface="+mn-lt"/>
              </a:rPr>
              <a:t>Univ</a:t>
            </a:r>
            <a:r>
              <a:rPr lang="it-IT" sz="1800" b="1" dirty="0">
                <a:latin typeface="+mn-lt"/>
              </a:rPr>
              <a:t>.-Prof. Dr. Esther Happacher, </a:t>
            </a:r>
            <a:r>
              <a:rPr lang="it-IT" sz="1800" b="1" dirty="0" err="1">
                <a:latin typeface="+mn-lt"/>
              </a:rPr>
              <a:t>Universität</a:t>
            </a:r>
            <a:r>
              <a:rPr lang="it-IT" sz="1800" b="1" dirty="0">
                <a:latin typeface="+mn-lt"/>
              </a:rPr>
              <a:t> Innsbruck</a:t>
            </a:r>
            <a:endParaRPr lang="de-AT" sz="1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1879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20158" y="836712"/>
            <a:ext cx="7886700" cy="495125"/>
          </a:xfrm>
        </p:spPr>
        <p:txBody>
          <a:bodyPr/>
          <a:lstStyle/>
          <a:p>
            <a:r>
              <a:rPr lang="de-DE" dirty="0"/>
              <a:t>Lehrende  / </a:t>
            </a:r>
            <a:r>
              <a:rPr lang="de-DE" dirty="0" err="1"/>
              <a:t>Docenti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>
          <a:xfrm>
            <a:off x="620158" y="1844824"/>
            <a:ext cx="7886700" cy="3744416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de-AT" dirty="0"/>
              <a:t>Prof. </a:t>
            </a:r>
            <a:r>
              <a:rPr lang="de-AT" dirty="0" err="1"/>
              <a:t>Gianantonio</a:t>
            </a:r>
            <a:r>
              <a:rPr lang="de-AT" dirty="0"/>
              <a:t> </a:t>
            </a:r>
            <a:r>
              <a:rPr lang="de-AT" dirty="0" err="1"/>
              <a:t>Benacchio</a:t>
            </a:r>
            <a:r>
              <a:rPr lang="de-AT" dirty="0"/>
              <a:t> (</a:t>
            </a:r>
            <a:r>
              <a:rPr lang="de-AT" dirty="0" err="1"/>
              <a:t>Università</a:t>
            </a:r>
            <a:r>
              <a:rPr lang="de-AT" dirty="0"/>
              <a:t> di </a:t>
            </a:r>
            <a:r>
              <a:rPr lang="de-AT" dirty="0" err="1"/>
              <a:t>Trento</a:t>
            </a:r>
            <a:r>
              <a:rPr lang="de-AT" dirty="0"/>
              <a:t>); </a:t>
            </a:r>
            <a:r>
              <a:rPr lang="de-DE" dirty="0"/>
              <a:t>Avv. </a:t>
            </a:r>
            <a:r>
              <a:rPr lang="de-AT" dirty="0"/>
              <a:t>Michele Cozzio (</a:t>
            </a:r>
            <a:r>
              <a:rPr lang="de-AT" dirty="0" err="1"/>
              <a:t>Università</a:t>
            </a:r>
            <a:r>
              <a:rPr lang="de-AT" dirty="0"/>
              <a:t> di </a:t>
            </a:r>
            <a:r>
              <a:rPr lang="de-AT" dirty="0" err="1"/>
              <a:t>Trento</a:t>
            </a:r>
            <a:r>
              <a:rPr lang="de-AT" dirty="0"/>
              <a:t>);</a:t>
            </a:r>
            <a:r>
              <a:rPr lang="it-IT" dirty="0"/>
              <a:t> </a:t>
            </a:r>
            <a:r>
              <a:rPr lang="de-AT" dirty="0"/>
              <a:t>A</a:t>
            </a:r>
            <a:r>
              <a:rPr lang="de-DE" dirty="0" err="1"/>
              <a:t>vv</a:t>
            </a:r>
            <a:r>
              <a:rPr lang="de-DE" dirty="0"/>
              <a:t>. </a:t>
            </a:r>
            <a:r>
              <a:rPr lang="de-AT" dirty="0"/>
              <a:t>Marco </a:t>
            </a:r>
            <a:r>
              <a:rPr lang="de-AT" dirty="0" err="1"/>
              <a:t>Giustiniani</a:t>
            </a:r>
            <a:r>
              <a:rPr lang="de-AT" dirty="0"/>
              <a:t> (</a:t>
            </a:r>
            <a:r>
              <a:rPr lang="de-AT" dirty="0" err="1"/>
              <a:t>docente</a:t>
            </a:r>
            <a:r>
              <a:rPr lang="de-AT" dirty="0"/>
              <a:t> </a:t>
            </a:r>
            <a:r>
              <a:rPr lang="de-AT" dirty="0" err="1"/>
              <a:t>Università</a:t>
            </a:r>
            <a:r>
              <a:rPr lang="de-AT" dirty="0"/>
              <a:t> Tor </a:t>
            </a:r>
            <a:r>
              <a:rPr lang="de-AT" dirty="0" err="1"/>
              <a:t>Vergata</a:t>
            </a:r>
            <a:r>
              <a:rPr lang="de-AT" dirty="0"/>
              <a:t>); </a:t>
            </a:r>
            <a:r>
              <a:rPr lang="de-DE" dirty="0"/>
              <a:t>prof. </a:t>
            </a:r>
            <a:r>
              <a:rPr lang="de-DE" dirty="0" err="1"/>
              <a:t>Pierluigi</a:t>
            </a:r>
            <a:r>
              <a:rPr lang="de-DE" dirty="0"/>
              <a:t> </a:t>
            </a:r>
            <a:r>
              <a:rPr lang="de-DE" dirty="0" err="1"/>
              <a:t>Mantini</a:t>
            </a:r>
            <a:r>
              <a:rPr lang="de-DE" dirty="0"/>
              <a:t> (</a:t>
            </a:r>
            <a:r>
              <a:rPr lang="de-DE" dirty="0" err="1"/>
              <a:t>Università</a:t>
            </a:r>
            <a:r>
              <a:rPr lang="de-DE" dirty="0"/>
              <a:t> </a:t>
            </a:r>
            <a:r>
              <a:rPr lang="de-DE" dirty="0" err="1"/>
              <a:t>Politecnico</a:t>
            </a:r>
            <a:r>
              <a:rPr lang="de-DE" dirty="0"/>
              <a:t> di Milano); </a:t>
            </a:r>
            <a:r>
              <a:rPr lang="it-IT" dirty="0"/>
              <a:t>Avv. Massimo Ricchi (Docente Università La Sapienza e Tor Vergata); </a:t>
            </a:r>
            <a:r>
              <a:rPr lang="de-DE" dirty="0"/>
              <a:t>RA Dr. Arthur Frei; Prof. </a:t>
            </a:r>
            <a:r>
              <a:rPr lang="de-DE" dirty="0" err="1"/>
              <a:t>Arch</a:t>
            </a:r>
            <a:r>
              <a:rPr lang="de-DE" dirty="0"/>
              <a:t>. Enrico </a:t>
            </a:r>
            <a:r>
              <a:rPr lang="de-DE" dirty="0" err="1"/>
              <a:t>Nigris</a:t>
            </a:r>
            <a:r>
              <a:rPr lang="de-DE" dirty="0"/>
              <a:t> (</a:t>
            </a:r>
            <a:r>
              <a:rPr lang="de-DE" dirty="0" err="1"/>
              <a:t>Docente</a:t>
            </a:r>
            <a:r>
              <a:rPr lang="de-DE" dirty="0"/>
              <a:t> Roma3); </a:t>
            </a:r>
            <a:r>
              <a:rPr lang="en-US" dirty="0"/>
              <a:t>Dr. </a:t>
            </a:r>
            <a:r>
              <a:rPr lang="en-US" dirty="0" err="1"/>
              <a:t>Ing</a:t>
            </a:r>
            <a:r>
              <a:rPr lang="en-US" dirty="0"/>
              <a:t>. Enzo </a:t>
            </a:r>
            <a:r>
              <a:rPr lang="en-US" dirty="0" err="1"/>
              <a:t>Todaro</a:t>
            </a:r>
            <a:r>
              <a:rPr lang="en-US" dirty="0"/>
              <a:t>; </a:t>
            </a:r>
            <a:r>
              <a:rPr lang="de-DE" dirty="0"/>
              <a:t>Dr. Ing Hansjörg </a:t>
            </a:r>
            <a:r>
              <a:rPr lang="de-DE" dirty="0" err="1"/>
              <a:t>Letzner</a:t>
            </a:r>
            <a:r>
              <a:rPr lang="de-DE" dirty="0"/>
              <a:t> </a:t>
            </a:r>
            <a:endParaRPr lang="de-AT" dirty="0"/>
          </a:p>
          <a:p>
            <a:pPr marL="0" indent="0">
              <a:spcBef>
                <a:spcPts val="600"/>
              </a:spcBef>
              <a:buNone/>
            </a:pPr>
            <a:endParaRPr lang="it-IT" dirty="0"/>
          </a:p>
          <a:p>
            <a:pPr marL="0" indent="0">
              <a:spcBef>
                <a:spcPts val="600"/>
              </a:spcBef>
              <a:buNone/>
            </a:pPr>
            <a:r>
              <a:rPr lang="de-DE" dirty="0"/>
              <a:t>AOV/ACP: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de-DE" dirty="0" err="1"/>
              <a:t>Dott.ssa</a:t>
            </a:r>
            <a:r>
              <a:rPr lang="de-DE" dirty="0"/>
              <a:t> Claudia </a:t>
            </a:r>
            <a:r>
              <a:rPr lang="de-DE" dirty="0" err="1"/>
              <a:t>Anzurri</a:t>
            </a:r>
            <a:r>
              <a:rPr lang="de-DE" dirty="0"/>
              <a:t>; </a:t>
            </a:r>
            <a:r>
              <a:rPr lang="de-DE" dirty="0" err="1"/>
              <a:t>Dott</a:t>
            </a:r>
            <a:r>
              <a:rPr lang="de-DE" dirty="0"/>
              <a:t>. Dario </a:t>
            </a:r>
            <a:r>
              <a:rPr lang="de-DE" dirty="0" err="1"/>
              <a:t>Donati</a:t>
            </a:r>
            <a:r>
              <a:rPr lang="de-DE" dirty="0"/>
              <a:t>; </a:t>
            </a:r>
            <a:r>
              <a:rPr lang="de-AT" dirty="0"/>
              <a:t>Dr. Thomas Mathà,</a:t>
            </a:r>
            <a:r>
              <a:rPr lang="de-DE" dirty="0"/>
              <a:t> </a:t>
            </a:r>
            <a:r>
              <a:rPr lang="de-DE" dirty="0" err="1"/>
              <a:t>Dott</a:t>
            </a:r>
            <a:r>
              <a:rPr lang="de-DE" dirty="0"/>
              <a:t>. Gianluca </a:t>
            </a:r>
            <a:r>
              <a:rPr lang="de-DE" dirty="0" err="1"/>
              <a:t>Nettis</a:t>
            </a:r>
            <a:r>
              <a:rPr lang="de-DE" dirty="0"/>
              <a:t>; Mag. Anna Maria </a:t>
            </a:r>
            <a:r>
              <a:rPr lang="de-DE" dirty="0" err="1"/>
              <a:t>Ramoser</a:t>
            </a:r>
            <a:r>
              <a:rPr lang="de-DE" dirty="0"/>
              <a:t>;  </a:t>
            </a:r>
            <a:r>
              <a:rPr lang="it-IT" dirty="0"/>
              <a:t>RA Dott.ssa </a:t>
            </a:r>
            <a:r>
              <a:rPr lang="it-IT" dirty="0" err="1"/>
              <a:t>Yara</a:t>
            </a:r>
            <a:r>
              <a:rPr lang="it-IT" dirty="0"/>
              <a:t> </a:t>
            </a:r>
            <a:r>
              <a:rPr lang="it-IT" dirty="0" err="1"/>
              <a:t>Recla</a:t>
            </a:r>
            <a:r>
              <a:rPr lang="de-DE" dirty="0"/>
              <a:t>; </a:t>
            </a:r>
            <a:r>
              <a:rPr lang="de-DE" dirty="0" err="1"/>
              <a:t>Dott.ssa</a:t>
            </a:r>
            <a:r>
              <a:rPr lang="de-DE" dirty="0"/>
              <a:t> Sabina </a:t>
            </a:r>
            <a:r>
              <a:rPr lang="de-DE" dirty="0" err="1"/>
              <a:t>Sciarrone</a:t>
            </a:r>
            <a:r>
              <a:rPr lang="de-DE" dirty="0"/>
              <a:t>; </a:t>
            </a:r>
            <a:r>
              <a:rPr lang="de-DE" dirty="0" err="1"/>
              <a:t>Dott</a:t>
            </a:r>
            <a:r>
              <a:rPr lang="de-DE" dirty="0"/>
              <a:t>. Lorenzo </a:t>
            </a:r>
            <a:r>
              <a:rPr lang="de-DE" dirty="0" err="1"/>
              <a:t>Smaniotto</a:t>
            </a:r>
            <a:r>
              <a:rPr lang="de-DE" dirty="0"/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it-IT" dirty="0"/>
              <a:t>RA Dott.ssa Alexandra Roilo (</a:t>
            </a:r>
            <a:r>
              <a:rPr lang="it-IT" dirty="0" err="1"/>
              <a:t>Anwaltschaft</a:t>
            </a:r>
            <a:r>
              <a:rPr lang="it-IT" dirty="0"/>
              <a:t>/Avvocatura)</a:t>
            </a:r>
            <a:r>
              <a:rPr lang="de-DE" dirty="0"/>
              <a:t>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EBA229B5-7CFD-BC45-B1DD-7E8FA6FF2A01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Ort I Name I Datum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6519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20158" y="548680"/>
            <a:ext cx="7886700" cy="495125"/>
          </a:xfrm>
        </p:spPr>
        <p:txBody>
          <a:bodyPr/>
          <a:lstStyle/>
          <a:p>
            <a:r>
              <a:rPr lang="de-DE" dirty="0"/>
              <a:t>Zeit und Ort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>
          <a:xfrm>
            <a:off x="504156" y="1412776"/>
            <a:ext cx="8136904" cy="3744416"/>
          </a:xfrm>
        </p:spPr>
        <p:txBody>
          <a:bodyPr/>
          <a:lstStyle/>
          <a:p>
            <a:pPr marL="0" indent="0">
              <a:buNone/>
            </a:pPr>
            <a:r>
              <a:rPr lang="de-AT" dirty="0"/>
              <a:t>Die Lehrveranstaltungen finden </a:t>
            </a:r>
            <a:r>
              <a:rPr lang="de-DE" dirty="0"/>
              <a:t>in </a:t>
            </a:r>
            <a:r>
              <a:rPr lang="de-DE" b="1" dirty="0"/>
              <a:t>Blockform</a:t>
            </a:r>
            <a:r>
              <a:rPr lang="de-DE" dirty="0"/>
              <a:t> grundsätzlich jeweils </a:t>
            </a:r>
            <a:r>
              <a:rPr lang="de-DE" b="1" dirty="0"/>
              <a:t>Freitag</a:t>
            </a:r>
            <a:r>
              <a:rPr lang="de-DE" dirty="0"/>
              <a:t> (08:30 – 12:30 Uhr und 14 – 18 Uhr) sowie in einer Blockwoche (Montag bis Freitag) in Bozen, Innsbruck und Trient statt.</a:t>
            </a:r>
            <a:endParaRPr lang="de-AT" dirty="0"/>
          </a:p>
          <a:p>
            <a:pPr marL="0" indent="0">
              <a:buNone/>
            </a:pPr>
            <a:r>
              <a:rPr lang="de-AT" b="1" dirty="0"/>
              <a:t>Termine</a:t>
            </a:r>
            <a:r>
              <a:rPr lang="de-AT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AT" dirty="0"/>
              <a:t>17.04.2020  - Innsbruck  (9 bis 18 Uhr)</a:t>
            </a:r>
            <a:br>
              <a:rPr lang="de-AT" dirty="0"/>
            </a:br>
            <a:r>
              <a:rPr lang="de-AT" dirty="0"/>
              <a:t>24.04.2020 – Trient (9 bis 18 Uhr)</a:t>
            </a:r>
            <a:br>
              <a:rPr lang="de-AT" dirty="0"/>
            </a:br>
            <a:r>
              <a:rPr lang="de-AT" dirty="0"/>
              <a:t>30.04.2020 – Bozen (Achtung: Donnerstag)</a:t>
            </a:r>
            <a:br>
              <a:rPr lang="de-AT" dirty="0"/>
            </a:br>
            <a:r>
              <a:rPr lang="de-AT" dirty="0"/>
              <a:t>11. bis 15.05.2020 – Bozen (Blockwoche)</a:t>
            </a:r>
            <a:br>
              <a:rPr lang="de-AT" dirty="0"/>
            </a:br>
            <a:r>
              <a:rPr lang="de-AT" dirty="0"/>
              <a:t>22.05.2020 - Bozen</a:t>
            </a:r>
            <a:br>
              <a:rPr lang="de-AT" dirty="0"/>
            </a:br>
            <a:r>
              <a:rPr lang="de-AT" dirty="0"/>
              <a:t>29.05.2020 - Bozen</a:t>
            </a:r>
            <a:br>
              <a:rPr lang="de-AT" dirty="0"/>
            </a:br>
            <a:r>
              <a:rPr lang="de-AT" dirty="0"/>
              <a:t>05.06.2020 - Bozen</a:t>
            </a:r>
            <a:br>
              <a:rPr lang="de-AT" dirty="0"/>
            </a:br>
            <a:r>
              <a:rPr lang="de-AT" dirty="0"/>
              <a:t>12.06.2020 - Bozen</a:t>
            </a:r>
            <a:br>
              <a:rPr lang="de-AT" dirty="0"/>
            </a:br>
            <a:r>
              <a:rPr lang="de-AT" dirty="0"/>
              <a:t>19.06.2020 - Bozen</a:t>
            </a:r>
            <a:br>
              <a:rPr lang="de-AT" dirty="0"/>
            </a:br>
            <a:r>
              <a:rPr lang="de-AT" dirty="0"/>
              <a:t>26.06.2020 - Bozen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AT" dirty="0"/>
              <a:t>03.07.2020 – Bozen</a:t>
            </a:r>
          </a:p>
          <a:p>
            <a:pPr marL="0" indent="0">
              <a:spcBef>
                <a:spcPts val="0"/>
              </a:spcBef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/>
              <a:t>Abschlussprüfung: Mitte Oktober 2020 in Bozen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Teilnahmegebühr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EBA229B5-7CFD-BC45-B1DD-7E8FA6FF2A01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Ort I Name I Datum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8804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20158" y="548680"/>
            <a:ext cx="7886700" cy="495125"/>
          </a:xfrm>
        </p:spPr>
        <p:txBody>
          <a:bodyPr/>
          <a:lstStyle/>
          <a:p>
            <a:r>
              <a:rPr lang="de-DE" dirty="0" err="1"/>
              <a:t>Orario</a:t>
            </a:r>
            <a:r>
              <a:rPr lang="de-DE" dirty="0"/>
              <a:t>, </a:t>
            </a:r>
            <a:r>
              <a:rPr lang="de-DE" dirty="0" err="1"/>
              <a:t>date</a:t>
            </a:r>
            <a:r>
              <a:rPr lang="de-DE" dirty="0"/>
              <a:t> e </a:t>
            </a:r>
            <a:r>
              <a:rPr lang="de-DE" dirty="0" err="1"/>
              <a:t>luoghi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>
          <a:xfrm>
            <a:off x="504156" y="1412776"/>
            <a:ext cx="8136904" cy="3744416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Le lezioni si svolgono compattate di regola di </a:t>
            </a:r>
            <a:r>
              <a:rPr lang="it-IT" b="1" dirty="0"/>
              <a:t>venerdì</a:t>
            </a:r>
            <a:r>
              <a:rPr lang="it-IT" dirty="0"/>
              <a:t> </a:t>
            </a:r>
            <a:r>
              <a:rPr lang="de-DE" dirty="0"/>
              <a:t>(</a:t>
            </a:r>
            <a:r>
              <a:rPr lang="de-DE" dirty="0" err="1"/>
              <a:t>ore</a:t>
            </a:r>
            <a:r>
              <a:rPr lang="de-DE" dirty="0"/>
              <a:t> 8:30 – 12:30 Uhr e </a:t>
            </a:r>
            <a:r>
              <a:rPr lang="de-DE" dirty="0" err="1"/>
              <a:t>ore</a:t>
            </a:r>
            <a:r>
              <a:rPr lang="de-DE" dirty="0"/>
              <a:t> 14 – 18) e </a:t>
            </a:r>
            <a:r>
              <a:rPr lang="de-DE" dirty="0" err="1"/>
              <a:t>durante</a:t>
            </a:r>
            <a:r>
              <a:rPr lang="de-DE" dirty="0"/>
              <a:t> </a:t>
            </a:r>
            <a:r>
              <a:rPr lang="de-DE" dirty="0" err="1"/>
              <a:t>una</a:t>
            </a:r>
            <a:r>
              <a:rPr lang="de-DE" dirty="0"/>
              <a:t> </a:t>
            </a:r>
            <a:r>
              <a:rPr lang="de-DE" dirty="0" err="1"/>
              <a:t>settimana</a:t>
            </a:r>
            <a:r>
              <a:rPr lang="de-DE" dirty="0"/>
              <a:t> </a:t>
            </a:r>
            <a:r>
              <a:rPr lang="de-DE" dirty="0" err="1"/>
              <a:t>intera</a:t>
            </a:r>
            <a:r>
              <a:rPr lang="de-DE" dirty="0"/>
              <a:t> (</a:t>
            </a:r>
            <a:r>
              <a:rPr lang="de-DE" dirty="0" err="1"/>
              <a:t>daö</a:t>
            </a:r>
            <a:r>
              <a:rPr lang="de-DE" dirty="0"/>
              <a:t> </a:t>
            </a:r>
            <a:r>
              <a:rPr lang="de-DE" dirty="0" err="1"/>
              <a:t>lunedì</a:t>
            </a:r>
            <a:r>
              <a:rPr lang="de-DE" dirty="0"/>
              <a:t> al </a:t>
            </a:r>
            <a:r>
              <a:rPr lang="de-DE" dirty="0" err="1"/>
              <a:t>venerdì</a:t>
            </a:r>
            <a:r>
              <a:rPr lang="de-DE" dirty="0"/>
              <a:t>) a </a:t>
            </a:r>
            <a:r>
              <a:rPr lang="de-DE" dirty="0" err="1"/>
              <a:t>Bolzano</a:t>
            </a:r>
            <a:r>
              <a:rPr lang="de-DE" dirty="0"/>
              <a:t>, </a:t>
            </a:r>
            <a:r>
              <a:rPr lang="de-DE" dirty="0" err="1"/>
              <a:t>Trento</a:t>
            </a:r>
            <a:r>
              <a:rPr lang="de-DE" dirty="0"/>
              <a:t> e Innsbruck.</a:t>
            </a:r>
            <a:endParaRPr lang="de-AT" dirty="0"/>
          </a:p>
          <a:p>
            <a:pPr marL="0" indent="0">
              <a:buNone/>
            </a:pPr>
            <a:r>
              <a:rPr lang="de-AT" b="1" dirty="0"/>
              <a:t>Date:</a:t>
            </a:r>
            <a:endParaRPr lang="de-AT" dirty="0"/>
          </a:p>
          <a:p>
            <a:pPr marL="0" indent="0">
              <a:spcBef>
                <a:spcPts val="0"/>
              </a:spcBef>
              <a:buNone/>
            </a:pPr>
            <a:r>
              <a:rPr lang="de-AT" dirty="0"/>
              <a:t>17.04.2020  - Innsbruck  (</a:t>
            </a:r>
            <a:r>
              <a:rPr lang="de-AT" dirty="0" err="1"/>
              <a:t>ore</a:t>
            </a:r>
            <a:r>
              <a:rPr lang="de-AT" dirty="0"/>
              <a:t> 9 - 18)</a:t>
            </a:r>
            <a:br>
              <a:rPr lang="de-AT" dirty="0"/>
            </a:br>
            <a:r>
              <a:rPr lang="de-AT" dirty="0"/>
              <a:t>24.04.2020 – </a:t>
            </a:r>
            <a:r>
              <a:rPr lang="de-AT" dirty="0" err="1"/>
              <a:t>Trento</a:t>
            </a:r>
            <a:r>
              <a:rPr lang="de-AT" dirty="0"/>
              <a:t> (</a:t>
            </a:r>
            <a:r>
              <a:rPr lang="de-AT" dirty="0" err="1"/>
              <a:t>ore</a:t>
            </a:r>
            <a:r>
              <a:rPr lang="de-AT" dirty="0"/>
              <a:t> 9 - 18)</a:t>
            </a:r>
            <a:br>
              <a:rPr lang="de-AT" dirty="0"/>
            </a:br>
            <a:r>
              <a:rPr lang="de-AT" dirty="0"/>
              <a:t>30.04.2020 – </a:t>
            </a:r>
            <a:r>
              <a:rPr lang="de-AT" dirty="0" err="1"/>
              <a:t>Bolzano</a:t>
            </a:r>
            <a:r>
              <a:rPr lang="de-AT" dirty="0"/>
              <a:t> (</a:t>
            </a:r>
            <a:r>
              <a:rPr lang="de-AT" dirty="0" err="1"/>
              <a:t>att</a:t>
            </a:r>
            <a:r>
              <a:rPr lang="de-AT" dirty="0"/>
              <a:t>.: </a:t>
            </a:r>
            <a:r>
              <a:rPr lang="de-AT" dirty="0" err="1"/>
              <a:t>giovedì</a:t>
            </a:r>
            <a:r>
              <a:rPr lang="de-AT" dirty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AT" dirty="0"/>
              <a:t>11. - 15.05.2020 – </a:t>
            </a:r>
            <a:r>
              <a:rPr lang="de-AT" dirty="0" err="1"/>
              <a:t>Bolzano</a:t>
            </a:r>
            <a:r>
              <a:rPr lang="de-AT" dirty="0"/>
              <a:t> (</a:t>
            </a:r>
            <a:r>
              <a:rPr lang="de-AT" dirty="0" err="1"/>
              <a:t>settimana</a:t>
            </a:r>
            <a:r>
              <a:rPr lang="de-AT" dirty="0"/>
              <a:t> </a:t>
            </a:r>
            <a:r>
              <a:rPr lang="de-AT" dirty="0" err="1"/>
              <a:t>intera</a:t>
            </a:r>
            <a:r>
              <a:rPr lang="de-AT" dirty="0"/>
              <a:t>)</a:t>
            </a:r>
            <a:br>
              <a:rPr lang="de-AT" dirty="0"/>
            </a:br>
            <a:r>
              <a:rPr lang="de-AT" dirty="0"/>
              <a:t>22.05.2020 - </a:t>
            </a:r>
            <a:r>
              <a:rPr lang="de-AT" dirty="0" err="1"/>
              <a:t>Bolzano</a:t>
            </a:r>
            <a:br>
              <a:rPr lang="de-AT" dirty="0"/>
            </a:br>
            <a:r>
              <a:rPr lang="de-AT" dirty="0"/>
              <a:t>29.05.2020 - </a:t>
            </a:r>
            <a:r>
              <a:rPr lang="de-AT" dirty="0" err="1"/>
              <a:t>Bolzano</a:t>
            </a:r>
            <a:br>
              <a:rPr lang="de-AT" dirty="0"/>
            </a:br>
            <a:r>
              <a:rPr lang="de-AT" dirty="0"/>
              <a:t>05.06.2020 - </a:t>
            </a:r>
            <a:r>
              <a:rPr lang="de-AT" dirty="0" err="1"/>
              <a:t>Bolzano</a:t>
            </a:r>
            <a:br>
              <a:rPr lang="de-AT" dirty="0"/>
            </a:br>
            <a:r>
              <a:rPr lang="de-AT" dirty="0"/>
              <a:t>12.06.2020 - </a:t>
            </a:r>
            <a:r>
              <a:rPr lang="de-AT" dirty="0" err="1"/>
              <a:t>Bolzano</a:t>
            </a:r>
            <a:br>
              <a:rPr lang="de-AT" dirty="0"/>
            </a:br>
            <a:r>
              <a:rPr lang="de-AT" dirty="0"/>
              <a:t>19.06.2020 - </a:t>
            </a:r>
            <a:r>
              <a:rPr lang="de-AT" dirty="0" err="1"/>
              <a:t>Bolzano</a:t>
            </a:r>
            <a:br>
              <a:rPr lang="de-AT" dirty="0"/>
            </a:br>
            <a:r>
              <a:rPr lang="de-AT" dirty="0"/>
              <a:t>26.06.2020 - </a:t>
            </a:r>
            <a:r>
              <a:rPr lang="de-AT" dirty="0" err="1"/>
              <a:t>Bolzano</a:t>
            </a:r>
            <a:endParaRPr lang="de-AT" dirty="0"/>
          </a:p>
          <a:p>
            <a:pPr marL="0" indent="0">
              <a:spcBef>
                <a:spcPts val="0"/>
              </a:spcBef>
              <a:buNone/>
            </a:pPr>
            <a:r>
              <a:rPr lang="de-AT" dirty="0"/>
              <a:t>03.07.2020 – </a:t>
            </a:r>
            <a:r>
              <a:rPr lang="de-AT" dirty="0" err="1"/>
              <a:t>Bolzano</a:t>
            </a:r>
            <a:endParaRPr lang="de-AT" dirty="0"/>
          </a:p>
          <a:p>
            <a:pPr marL="0" indent="0">
              <a:buNone/>
            </a:pPr>
            <a:r>
              <a:rPr lang="de-AT" dirty="0" err="1"/>
              <a:t>Esame</a:t>
            </a:r>
            <a:r>
              <a:rPr lang="de-AT" dirty="0"/>
              <a:t> finale: a </a:t>
            </a:r>
            <a:r>
              <a:rPr lang="de-AT" dirty="0" err="1"/>
              <a:t>metà</a:t>
            </a:r>
            <a:r>
              <a:rPr lang="de-AT" dirty="0"/>
              <a:t> </a:t>
            </a:r>
            <a:r>
              <a:rPr lang="de-AT" dirty="0" err="1"/>
              <a:t>ottobre</a:t>
            </a:r>
            <a:r>
              <a:rPr lang="de-AT" dirty="0"/>
              <a:t> a </a:t>
            </a:r>
            <a:r>
              <a:rPr lang="de-AT" dirty="0" err="1"/>
              <a:t>Bolzano</a:t>
            </a:r>
            <a:endParaRPr lang="de-AT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Teilnahmegebühr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EBA229B5-7CFD-BC45-B1DD-7E8FA6FF2A01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Ort I Name I Datum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1677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Voraussetzungen für Erwerb des Zertifikats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Anwesenheit</a:t>
            </a:r>
            <a:r>
              <a:rPr lang="de-DE" dirty="0"/>
              <a:t> bei  </a:t>
            </a:r>
            <a:r>
              <a:rPr lang="de-DE" b="1" dirty="0"/>
              <a:t>75% der Vorlesungsstunden</a:t>
            </a:r>
          </a:p>
          <a:p>
            <a:pPr marL="0" indent="0">
              <a:buNone/>
            </a:pPr>
            <a:r>
              <a:rPr lang="de-DE" b="1" dirty="0"/>
              <a:t>Hausarbeit</a:t>
            </a:r>
            <a:r>
              <a:rPr lang="de-DE" dirty="0"/>
              <a:t>:</a:t>
            </a:r>
          </a:p>
          <a:p>
            <a:pPr marL="0" indent="0">
              <a:buNone/>
            </a:pPr>
            <a:r>
              <a:rPr lang="de-DE" dirty="0"/>
              <a:t>	Verfassen einer schriftlichen Hausarbeit mit Praxisbezug durch 	Einzelpersonen oder in Gruppen von maximal 3 </a:t>
            </a:r>
            <a:r>
              <a:rPr lang="de-DE" dirty="0" err="1"/>
              <a:t>TeilnehmerInnen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	Umfang ca. 20 Seiten (pro Person)</a:t>
            </a:r>
          </a:p>
          <a:p>
            <a:pPr marL="0" indent="0">
              <a:buNone/>
            </a:pPr>
            <a:r>
              <a:rPr lang="de-DE" dirty="0"/>
              <a:t>	Betreuung von Lehrenden des Universitätskurses </a:t>
            </a:r>
          </a:p>
          <a:p>
            <a:pPr marL="0" indent="0">
              <a:buNone/>
            </a:pPr>
            <a:r>
              <a:rPr lang="de-DE" dirty="0"/>
              <a:t>	kann ab dem 2. Modul begonnen werden</a:t>
            </a:r>
          </a:p>
          <a:p>
            <a:pPr marL="0" indent="0">
              <a:buNone/>
            </a:pPr>
            <a:r>
              <a:rPr lang="de-DE" b="1" dirty="0"/>
              <a:t>Kommissionelle Abschlussprüfung</a:t>
            </a:r>
          </a:p>
          <a:p>
            <a:pPr marL="0" indent="0">
              <a:buNone/>
            </a:pPr>
            <a:endParaRPr lang="de-DE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EBA229B5-7CFD-BC45-B1DD-7E8FA6FF2A01}" type="slidenum">
              <a:rPr lang="de-DE" smtClean="0"/>
              <a:pPr/>
              <a:t>13</a:t>
            </a:fld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Ort I Name I Datum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4054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Requisiti</a:t>
            </a:r>
            <a:r>
              <a:rPr lang="de-DE" dirty="0"/>
              <a:t> per </a:t>
            </a:r>
            <a:r>
              <a:rPr lang="de-DE" dirty="0" err="1"/>
              <a:t>ottenere</a:t>
            </a:r>
            <a:r>
              <a:rPr lang="de-DE" dirty="0"/>
              <a:t> </a:t>
            </a:r>
            <a:r>
              <a:rPr lang="de-DE" dirty="0" err="1"/>
              <a:t>l‘attestato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Frequenza del 75 per cento delle ore di lezione </a:t>
            </a:r>
          </a:p>
          <a:p>
            <a:pPr marL="0" indent="0">
              <a:buNone/>
            </a:pPr>
            <a:r>
              <a:rPr lang="it-IT" b="1" dirty="0"/>
              <a:t>Redazione di una tesina, da parte di uno o più partecipanti (al massimo 3) </a:t>
            </a:r>
          </a:p>
          <a:p>
            <a:pPr marL="0" indent="0">
              <a:buNone/>
            </a:pPr>
            <a:r>
              <a:rPr lang="it-IT" b="1" dirty="0"/>
              <a:t>	</a:t>
            </a:r>
          </a:p>
          <a:p>
            <a:pPr marL="857250" lvl="2" indent="-285750">
              <a:buFont typeface="Symbol" panose="05050102010706020507" pitchFamily="18" charset="2"/>
              <a:buChar char="-"/>
            </a:pPr>
            <a:r>
              <a:rPr lang="it-IT" sz="1900" dirty="0">
                <a:solidFill>
                  <a:srgbClr val="343433"/>
                </a:solidFill>
                <a:latin typeface="+mj-lt"/>
              </a:rPr>
              <a:t>di circa 20 pagine (a testa)</a:t>
            </a:r>
          </a:p>
          <a:p>
            <a:pPr marL="857250" lvl="2" indent="-285750">
              <a:buFont typeface="Symbol" panose="05050102010706020507" pitchFamily="18" charset="2"/>
              <a:buChar char="-"/>
            </a:pPr>
            <a:r>
              <a:rPr lang="it-IT" sz="1900" dirty="0">
                <a:solidFill>
                  <a:srgbClr val="343433"/>
                </a:solidFill>
                <a:latin typeface="+mj-lt"/>
              </a:rPr>
              <a:t>tutoraggio da parte dei docenti </a:t>
            </a:r>
          </a:p>
          <a:p>
            <a:pPr marL="857250" lvl="2" indent="-285750">
              <a:buFont typeface="Symbol" panose="05050102010706020507" pitchFamily="18" charset="2"/>
              <a:buChar char="-"/>
            </a:pPr>
            <a:r>
              <a:rPr lang="it-IT" sz="1900" dirty="0">
                <a:solidFill>
                  <a:srgbClr val="343433"/>
                </a:solidFill>
                <a:latin typeface="+mj-lt"/>
              </a:rPr>
              <a:t>può essere iniziato a partire dal 2° modulo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Esame finale davanti a una commissione </a:t>
            </a:r>
          </a:p>
          <a:p>
            <a:pPr marL="0" indent="0">
              <a:buNone/>
            </a:pPr>
            <a:r>
              <a:rPr lang="it-IT" b="1" dirty="0"/>
              <a:t> </a:t>
            </a:r>
            <a:endParaRPr lang="de-DE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EBA229B5-7CFD-BC45-B1DD-7E8FA6FF2A01}" type="slidenum">
              <a:rPr lang="de-DE" smtClean="0"/>
              <a:pPr/>
              <a:t>14</a:t>
            </a:fld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Ort I Name I Datum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7686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Qualitätsmanagement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de-DE" b="1" dirty="0"/>
              <a:t>Wissenschaftlicher Beirat:</a:t>
            </a:r>
          </a:p>
          <a:p>
            <a:pPr marL="0" indent="0">
              <a:buNone/>
            </a:pPr>
            <a:r>
              <a:rPr lang="it-IT" dirty="0"/>
              <a:t>Prof. Pier Luigi Mantini (Politecnico di Milano, </a:t>
            </a:r>
            <a:r>
              <a:rPr lang="it-IT" dirty="0" err="1"/>
              <a:t>Vorsitz</a:t>
            </a:r>
            <a:r>
              <a:rPr lang="it-IT" dirty="0"/>
              <a:t>), Prof. Esther Happacher (</a:t>
            </a:r>
            <a:r>
              <a:rPr lang="it-IT" dirty="0" err="1"/>
              <a:t>Universität</a:t>
            </a:r>
            <a:r>
              <a:rPr lang="it-IT" dirty="0"/>
              <a:t> Innsbruck), </a:t>
            </a:r>
            <a:r>
              <a:rPr lang="de-DE" dirty="0"/>
              <a:t>Prof. </a:t>
            </a:r>
            <a:r>
              <a:rPr lang="de-DE" dirty="0" err="1"/>
              <a:t>Gianantonio</a:t>
            </a:r>
            <a:r>
              <a:rPr lang="de-DE" dirty="0"/>
              <a:t> </a:t>
            </a:r>
            <a:r>
              <a:rPr lang="de-DE" dirty="0" err="1"/>
              <a:t>Benacchio</a:t>
            </a:r>
            <a:r>
              <a:rPr lang="de-DE" dirty="0"/>
              <a:t> (</a:t>
            </a:r>
            <a:r>
              <a:rPr lang="de-DE" dirty="0" err="1"/>
              <a:t>Università</a:t>
            </a:r>
            <a:r>
              <a:rPr lang="de-DE" dirty="0"/>
              <a:t> di </a:t>
            </a:r>
            <a:r>
              <a:rPr lang="de-DE" dirty="0" err="1"/>
              <a:t>Trento</a:t>
            </a:r>
            <a:r>
              <a:rPr lang="de-DE" dirty="0"/>
              <a:t>), Dr. Thomas Mathà (AOV/ACP)</a:t>
            </a:r>
          </a:p>
          <a:p>
            <a:pPr marL="0" indent="0">
              <a:buNone/>
            </a:pPr>
            <a:r>
              <a:rPr lang="de-DE" dirty="0"/>
              <a:t>bewertet  in regelmäßigen Abständen Inhalte und Durchführung, beschließt allfällige Maßnahmen zur Sicherstellung der Qualität</a:t>
            </a:r>
          </a:p>
          <a:p>
            <a:pPr marL="0" indent="0">
              <a:buNone/>
            </a:pPr>
            <a:endParaRPr lang="de-DE" dirty="0"/>
          </a:p>
          <a:p>
            <a:pPr>
              <a:buFont typeface="Wingdings" panose="05000000000000000000" pitchFamily="2" charset="2"/>
              <a:buChar char="ü"/>
            </a:pPr>
            <a:r>
              <a:rPr lang="de-DE" b="1" dirty="0"/>
              <a:t>Evaluierung</a:t>
            </a:r>
            <a:r>
              <a:rPr lang="de-DE" dirty="0"/>
              <a:t> der Lehrenden und des Kurses durch die </a:t>
            </a:r>
            <a:r>
              <a:rPr lang="de-DE" dirty="0" err="1"/>
              <a:t>TeilnehmerInnen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EBA229B5-7CFD-BC45-B1DD-7E8FA6FF2A01}" type="slidenum">
              <a:rPr lang="de-DE" smtClean="0"/>
              <a:pPr/>
              <a:t>15</a:t>
            </a:fld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Ort I Name I Datum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88042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Gestione</a:t>
            </a:r>
            <a:r>
              <a:rPr lang="de-DE" dirty="0"/>
              <a:t> della </a:t>
            </a:r>
            <a:r>
              <a:rPr lang="de-DE" dirty="0" err="1"/>
              <a:t>qualità</a:t>
            </a:r>
            <a:r>
              <a:rPr lang="de-DE" dirty="0"/>
              <a:t> 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it-IT" b="1" dirty="0"/>
              <a:t>Comitato scientifico: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/>
              <a:t>Prof. Pier Luigi Mantini (Politecnico di Milano, presidente), Prof. Esther Happacher (</a:t>
            </a:r>
            <a:r>
              <a:rPr lang="it-IT" dirty="0" err="1"/>
              <a:t>Universität</a:t>
            </a:r>
            <a:r>
              <a:rPr lang="it-IT" dirty="0"/>
              <a:t> Innsbruck), Prof. </a:t>
            </a:r>
            <a:r>
              <a:rPr lang="it-IT" dirty="0" err="1"/>
              <a:t>Gianantonio</a:t>
            </a:r>
            <a:r>
              <a:rPr lang="it-IT" dirty="0"/>
              <a:t> </a:t>
            </a:r>
            <a:r>
              <a:rPr lang="it-IT" dirty="0" err="1"/>
              <a:t>Benacchio</a:t>
            </a:r>
            <a:r>
              <a:rPr lang="it-IT" dirty="0"/>
              <a:t> (Università di Trento), Dr. Thomas </a:t>
            </a:r>
            <a:r>
              <a:rPr lang="it-IT" dirty="0" err="1"/>
              <a:t>Mathà</a:t>
            </a:r>
            <a:r>
              <a:rPr lang="it-IT" dirty="0"/>
              <a:t> (AOV/ACP)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/>
              <a:t>valuta regolarmente i contenuti e l‘esecuzione del corso e decide eventuali misure dirette a garantire la qualità </a:t>
            </a:r>
          </a:p>
          <a:p>
            <a:pPr>
              <a:buFont typeface="Wingdings" panose="05000000000000000000" pitchFamily="2" charset="2"/>
              <a:buChar char="ü"/>
            </a:pPr>
            <a:endParaRPr lang="it-IT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it-IT" b="1" dirty="0"/>
              <a:t>Valutazione </a:t>
            </a:r>
            <a:r>
              <a:rPr lang="it-IT" dirty="0"/>
              <a:t>dei docenti e del corso da parte dei partecipanti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EBA229B5-7CFD-BC45-B1DD-7E8FA6FF2A01}" type="slidenum">
              <a:rPr lang="de-DE" smtClean="0"/>
              <a:pPr/>
              <a:t>16</a:t>
            </a:fld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Ort I Name I Datum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05662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Teilnahme</a:t>
            </a:r>
            <a:br>
              <a:rPr lang="de-DE" dirty="0"/>
            </a:b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>
          <a:xfrm>
            <a:off x="620158" y="1844824"/>
            <a:ext cx="7886700" cy="3888432"/>
          </a:xfrm>
        </p:spPr>
        <p:txBody>
          <a:bodyPr/>
          <a:lstStyle/>
          <a:p>
            <a:pPr marL="0" indent="0">
              <a:buNone/>
            </a:pPr>
            <a:r>
              <a:rPr lang="de-DE" b="1" dirty="0"/>
              <a:t>Teilnahmeberechtigt</a:t>
            </a:r>
            <a:r>
              <a:rPr lang="de-DE" dirty="0"/>
              <a:t>:</a:t>
            </a:r>
          </a:p>
          <a:p>
            <a:pPr marL="0" indent="0">
              <a:buNone/>
            </a:pPr>
            <a:r>
              <a:rPr lang="de-DE" dirty="0"/>
              <a:t>Mitarbeiter/innen von öffentlichen und privaten Körperschaften, Gesellschaften u.a. Einrichtungen, welche dem öffentlichen Vergaberecht unterliegen</a:t>
            </a:r>
            <a:endParaRPr lang="de-AT" dirty="0"/>
          </a:p>
          <a:p>
            <a:pPr marL="0" indent="0">
              <a:buNone/>
            </a:pPr>
            <a:r>
              <a:rPr lang="de-DE" b="1" dirty="0"/>
              <a:t>Teilnahmegebühr</a:t>
            </a:r>
            <a:r>
              <a:rPr lang="de-DE" dirty="0"/>
              <a:t>: 2.100 €</a:t>
            </a:r>
          </a:p>
          <a:p>
            <a:pPr marL="0" indent="0">
              <a:buNone/>
            </a:pPr>
            <a:r>
              <a:rPr lang="de-DE" b="1" dirty="0"/>
              <a:t>Maximale Teilnehmerzahl: 50  </a:t>
            </a:r>
            <a:r>
              <a:rPr lang="de-DE" dirty="0"/>
              <a:t>(mindestens 40 für die Abhaltung des UK erforderlich)</a:t>
            </a:r>
          </a:p>
          <a:p>
            <a:pPr marL="0" indent="0">
              <a:buNone/>
            </a:pPr>
            <a:r>
              <a:rPr lang="de-DE" dirty="0"/>
              <a:t>Anmeldung  bis zum 27. März 2020 über </a:t>
            </a:r>
          </a:p>
          <a:p>
            <a:pPr marL="0" indent="0">
              <a:buNone/>
            </a:pPr>
            <a:r>
              <a:rPr lang="de-DE" dirty="0">
                <a:hlinkClick r:id="rId2"/>
              </a:rPr>
              <a:t>https://www.uibk.ac.at/weiterbildung/universitaetskurse/auftragswesenst/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Die Zulassung erfolgt in der Reihenfolge der Anmeldung.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EBA229B5-7CFD-BC45-B1DD-7E8FA6FF2A01}" type="slidenum">
              <a:rPr lang="de-DE" smtClean="0"/>
              <a:pPr/>
              <a:t>17</a:t>
            </a:fld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Ort I Name I Datum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88042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Teilnahme</a:t>
            </a:r>
            <a:br>
              <a:rPr lang="de-DE" dirty="0"/>
            </a:b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>
          <a:xfrm>
            <a:off x="620158" y="1844824"/>
            <a:ext cx="7886700" cy="3888432"/>
          </a:xfrm>
        </p:spPr>
        <p:txBody>
          <a:bodyPr/>
          <a:lstStyle/>
          <a:p>
            <a:pPr marL="0" indent="0">
              <a:buNone/>
            </a:pPr>
            <a:r>
              <a:rPr lang="it-IT" b="1" dirty="0"/>
              <a:t>Possono iscriversi:</a:t>
            </a:r>
          </a:p>
          <a:p>
            <a:pPr marL="0" indent="0">
              <a:buNone/>
            </a:pPr>
            <a:r>
              <a:rPr lang="it-IT" dirty="0"/>
              <a:t>i dipendenti di enti pubblici, società pubbliche e altri organismi operanti nell’ambito degli appalti pubblici sul territorio provinciale soggetto alla normativa appalti </a:t>
            </a:r>
          </a:p>
          <a:p>
            <a:pPr marL="0" indent="0">
              <a:buNone/>
            </a:pPr>
            <a:r>
              <a:rPr lang="it-IT" b="1" dirty="0"/>
              <a:t>Quota d‘iscrizione: </a:t>
            </a:r>
            <a:r>
              <a:rPr lang="it-IT" dirty="0"/>
              <a:t>€ 2.100  </a:t>
            </a:r>
          </a:p>
          <a:p>
            <a:pPr marL="0" indent="0">
              <a:buNone/>
            </a:pPr>
            <a:r>
              <a:rPr lang="it-IT" b="1" dirty="0"/>
              <a:t>Numero massimo di partecipanti: 50  </a:t>
            </a:r>
            <a:r>
              <a:rPr lang="it-IT" dirty="0"/>
              <a:t>(numero minimo: 40)</a:t>
            </a:r>
          </a:p>
          <a:p>
            <a:pPr marL="0" indent="0">
              <a:buNone/>
            </a:pPr>
            <a:r>
              <a:rPr lang="it-IT" dirty="0"/>
              <a:t>Iscrizione</a:t>
            </a:r>
            <a:r>
              <a:rPr lang="it-IT" b="1" dirty="0"/>
              <a:t> fino al 27 marzo 2020 </a:t>
            </a:r>
            <a:r>
              <a:rPr lang="it-IT" dirty="0"/>
              <a:t>tramite</a:t>
            </a:r>
            <a:r>
              <a:rPr lang="it-IT" b="1" dirty="0"/>
              <a:t>  </a:t>
            </a:r>
          </a:p>
          <a:p>
            <a:pPr marL="0" indent="0">
              <a:buNone/>
            </a:pPr>
            <a:r>
              <a:rPr lang="de-DE" dirty="0">
                <a:hlinkClick r:id="rId2"/>
              </a:rPr>
              <a:t>https://www.uibk.ac.at/weiterbildung/universitaetskurse/auftragswesenst/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it-IT" dirty="0"/>
              <a:t>L‘ammissione segue l‘ordine cronologico delle iscrizioni. 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EBA229B5-7CFD-BC45-B1DD-7E8FA6FF2A01}" type="slidenum">
              <a:rPr lang="de-DE" smtClean="0"/>
              <a:pPr/>
              <a:t>18</a:t>
            </a:fld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Ort I Name I Datum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0967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547664" y="4437112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400" dirty="0"/>
              <a:t>Wir freuen uns auf Ihre Teilnahme!</a:t>
            </a:r>
          </a:p>
          <a:p>
            <a:pPr algn="ctr"/>
            <a:r>
              <a:rPr lang="it-IT" sz="2400" dirty="0"/>
              <a:t>A rivederci in occasione del corso universitario!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1314978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586861" y="1916832"/>
            <a:ext cx="8077930" cy="1296143"/>
          </a:xfrm>
        </p:spPr>
        <p:txBody>
          <a:bodyPr/>
          <a:lstStyle/>
          <a:p>
            <a:r>
              <a:rPr lang="de-DE" dirty="0"/>
              <a:t>umfassende und zielgerichtete Ausbildung für die gesetzlich vorgesehene Figur des Einzigen Verfahrensverantwortlichen EVV im öffentlichen Auftragswesen in Südtirol im Sinne einer maßgeschneiderten Ausbildung, die den Besonderheiten des Südtiroler Rechtsrahmens Rechnung </a:t>
            </a:r>
            <a:endParaRPr lang="de-AT" dirty="0"/>
          </a:p>
          <a:p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EBA229B5-7CFD-BC45-B1DD-7E8FA6FF2A01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594164" y="908720"/>
            <a:ext cx="7886700" cy="543595"/>
          </a:xfrm>
        </p:spPr>
        <p:txBody>
          <a:bodyPr/>
          <a:lstStyle/>
          <a:p>
            <a:r>
              <a:rPr lang="de-DE" dirty="0"/>
              <a:t>Ziel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Ort I Name I Datum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603190" y="3629434"/>
            <a:ext cx="71287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000" dirty="0">
                <a:solidFill>
                  <a:srgbClr val="636462"/>
                </a:solidFill>
                <a:latin typeface="+mj-lt"/>
                <a:ea typeface="+mj-ea"/>
                <a:cs typeface="+mj-cs"/>
              </a:rPr>
              <a:t>Zielgruppe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5603" y="4437112"/>
            <a:ext cx="705678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900" dirty="0">
                <a:latin typeface="+mj-lt"/>
              </a:rPr>
              <a:t>Bedienstete der öffentlichen Körperschaften, der öffentlichen Gesellschaften und anderer Einrichtungen in Südtirol, die im Bereich Auftragswesen tätig sind und die die zentrale Funktion des EVV haben bzw. übernehmen sollen</a:t>
            </a:r>
            <a:endParaRPr lang="de-AT" sz="19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7140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 /</a:t>
            </a:r>
            <a:r>
              <a:rPr lang="de-DE" dirty="0" err="1"/>
              <a:t>Contenuto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539552" y="2276872"/>
            <a:ext cx="7886700" cy="3672408"/>
          </a:xfrm>
        </p:spPr>
        <p:txBody>
          <a:bodyPr/>
          <a:lstStyle/>
          <a:p>
            <a:pPr marL="0" indent="0">
              <a:buNone/>
            </a:pPr>
            <a:r>
              <a:rPr lang="de-DE" b="1" dirty="0"/>
              <a:t>Modul 1: Allgemeine Grundsätze, gemeinsame Bestimmungen und transversale Aspekte der öffentlichen Aufträge einschließlich Konzessionsverträge und öffentlich-private Partnerschaften / </a:t>
            </a:r>
            <a:r>
              <a:rPr lang="it-IT" b="1" dirty="0"/>
              <a:t>Principi generali, disposizioni comuni ed aspetti trasversali dei contratti pubblici ivi incluso i contratti di concessione, il partenariato pubblico privato</a:t>
            </a:r>
            <a:r>
              <a:rPr lang="de-DE" b="1" dirty="0"/>
              <a:t> (5 ECTS-AP; 75 akademische Stunden)</a:t>
            </a:r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r>
              <a:rPr lang="de-DE" b="1" dirty="0"/>
              <a:t>Modul 2: Besonderheiten bei öffentlichen Bauaufträgen sowie bei öffentlichen Dienstleistungs- und Lieferaufträge inkl. Sammelbeschaffungen / </a:t>
            </a:r>
            <a:r>
              <a:rPr lang="it-IT" b="1" dirty="0"/>
              <a:t>Profili particolari delle procedure per contratti pubblici di lavori, di servizi e forniture nonché l’aggregazione degli acquisti </a:t>
            </a:r>
            <a:r>
              <a:rPr lang="de-DE" b="1" dirty="0"/>
              <a:t>(4 ECTS-AP; 45 akademische Stunden)</a:t>
            </a:r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r>
              <a:rPr lang="de-DE" b="1" dirty="0"/>
              <a:t>Modul 3: Schriftliche Hausarbeit und kommissionelle Abschlussprüfung /</a:t>
            </a:r>
            <a:r>
              <a:rPr lang="de-DE" b="1" dirty="0" err="1"/>
              <a:t>Tesina</a:t>
            </a:r>
            <a:r>
              <a:rPr lang="de-DE" b="1" dirty="0"/>
              <a:t> e </a:t>
            </a:r>
            <a:r>
              <a:rPr lang="de-DE" b="1" dirty="0" err="1"/>
              <a:t>esame</a:t>
            </a:r>
            <a:r>
              <a:rPr lang="de-DE" b="1" dirty="0"/>
              <a:t> finale (3 + 1 ECTS-AP)</a:t>
            </a:r>
            <a:endParaRPr lang="de-AT" dirty="0"/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EBA229B5-7CFD-BC45-B1DD-7E8FA6FF2A01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Ort I Name I Datum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3030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539552" y="476672"/>
            <a:ext cx="7886700" cy="471586"/>
          </a:xfrm>
        </p:spPr>
        <p:txBody>
          <a:bodyPr/>
          <a:lstStyle/>
          <a:p>
            <a:r>
              <a:rPr lang="de-DE" dirty="0"/>
              <a:t>Inhalt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523889" y="1124744"/>
            <a:ext cx="7886700" cy="4673522"/>
          </a:xfrm>
        </p:spPr>
        <p:txBody>
          <a:bodyPr/>
          <a:lstStyle/>
          <a:p>
            <a:pPr marL="0" indent="0">
              <a:buNone/>
            </a:pPr>
            <a:r>
              <a:rPr lang="de-DE" b="1" dirty="0"/>
              <a:t>Modul 1: Allgemeine Grundsätze, gemeinsame Bestimmungen und transversale Aspekte der öffentlichen Aufträge einschließlich Konzessionsverträge und öffentlich-private Partnerschaften / </a:t>
            </a:r>
            <a:r>
              <a:rPr lang="it-IT" b="1" dirty="0"/>
              <a:t>Principi generali, disposizioni comuni ed aspetti trasversali dei contratti pubblici ivi incluso i contratti di concessione, il partenariato pubblico privato</a:t>
            </a:r>
            <a:r>
              <a:rPr lang="de-DE" b="1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1800" dirty="0"/>
              <a:t>Rechtliche und organisatorische Rahmenbedingungen der öffentlichen Auftragsvergabe, Anwendungsbereich und Definitionen / </a:t>
            </a:r>
            <a:r>
              <a:rPr lang="it-IT" sz="1800" dirty="0"/>
              <a:t>Quadro normativo ed organizzativo dei contratti pubblici, ambito di applicazione e definizioni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1800" dirty="0" err="1"/>
              <a:t>Aktenzugang</a:t>
            </a:r>
            <a:r>
              <a:rPr lang="it-IT" sz="1800" dirty="0"/>
              <a:t> und </a:t>
            </a:r>
            <a:r>
              <a:rPr lang="it-IT" sz="1800" dirty="0" err="1"/>
              <a:t>Haftung</a:t>
            </a:r>
            <a:r>
              <a:rPr lang="it-IT" sz="1800" dirty="0"/>
              <a:t> / Accesso agli atti e responsabilità </a:t>
            </a:r>
            <a:r>
              <a:rPr lang="de-DE" sz="1800" dirty="0"/>
              <a:t>Aktenzugang und weitere Themen des Verwaltungsrechts im Bereich des Vergaberechts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1800" dirty="0"/>
              <a:t>Grundsätze der Öffentlichkeit, Transparenz und Anti-Korruption der öffentlichen Aufträge / </a:t>
            </a:r>
            <a:r>
              <a:rPr lang="it-IT" sz="1800" dirty="0"/>
              <a:t>Principi di evidenza pubblica, trasparenza e di anticorruzione nei contratti pubblici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1800" dirty="0"/>
              <a:t>Ausschreibungsverfahren, Auswahl der Angebote, Durchführung der Ausschreibung, ungewöhnlich niedrige Angebote / </a:t>
            </a:r>
            <a:r>
              <a:rPr lang="it-IT" sz="1800" dirty="0"/>
              <a:t>Le procedure di gara, la selezione delle offerte, la gestione della gara, l’anomalia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1800" dirty="0" err="1"/>
              <a:t>Zuschlagskriterien</a:t>
            </a:r>
            <a:r>
              <a:rPr lang="it-IT" sz="1800" dirty="0"/>
              <a:t> und </a:t>
            </a:r>
            <a:r>
              <a:rPr lang="it-IT" sz="1800" dirty="0" err="1"/>
              <a:t>Bewertungskommission</a:t>
            </a:r>
            <a:r>
              <a:rPr lang="it-IT" sz="1800" dirty="0"/>
              <a:t> / Criteri di aggiudicazione e commissione di valutazione </a:t>
            </a:r>
          </a:p>
          <a:p>
            <a:pPr>
              <a:buFont typeface="Arial" panose="020B0604020202020204" pitchFamily="34" charset="0"/>
              <a:buChar char="•"/>
            </a:pPr>
            <a:endParaRPr lang="de-AT" sz="18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EBA229B5-7CFD-BC45-B1DD-7E8FA6FF2A01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Ort I Name I Datum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3213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507905" y="384895"/>
            <a:ext cx="7886700" cy="471586"/>
          </a:xfrm>
        </p:spPr>
        <p:txBody>
          <a:bodyPr/>
          <a:lstStyle/>
          <a:p>
            <a:r>
              <a:rPr lang="de-DE" dirty="0"/>
              <a:t>Inhalt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534340" y="1052736"/>
            <a:ext cx="7886700" cy="3672408"/>
          </a:xfrm>
        </p:spPr>
        <p:txBody>
          <a:bodyPr/>
          <a:lstStyle/>
          <a:p>
            <a:pPr marL="0" indent="0">
              <a:buNone/>
            </a:pPr>
            <a:r>
              <a:rPr lang="de-DE" b="1" dirty="0"/>
              <a:t>Modul 1: Allgemeine Grundsätze, gemeinsame Bestimmungen und transversale Aspekte der öffentlichen Aufträge einschließlich Konzessionsverträge und öffentlich-private Partnerschaften / </a:t>
            </a:r>
            <a:r>
              <a:rPr lang="it-IT" b="1" dirty="0"/>
              <a:t>Principi generali, disposizioni comuni ed aspetti trasversali dei contratti pubblici ivi incluso i contratti di concessione, il partenariato pubblico privato</a:t>
            </a:r>
            <a:r>
              <a:rPr lang="de-DE" b="1" dirty="0"/>
              <a:t> II</a:t>
            </a:r>
            <a:endParaRPr lang="de-AT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de-DE" sz="1800" dirty="0"/>
              <a:t>Planung im Bereich Vergabe öffentlicher Bauaufträge, Lieferungen und Dienstleistungen /</a:t>
            </a:r>
            <a:r>
              <a:rPr lang="it-IT" sz="1800" dirty="0"/>
              <a:t>Programmazione nel settore degli affidamenti di lavori, servizi e forniture</a:t>
            </a:r>
            <a:endParaRPr lang="de-AT" sz="1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de-DE" sz="1800" dirty="0"/>
              <a:t>Die wichtigsten Aspekte im Rahmen der Ausführungsphase (Vorbehalte, Vertragsauflösung, Strafen usw.)/</a:t>
            </a:r>
            <a:r>
              <a:rPr lang="it-IT" sz="1800" dirty="0"/>
              <a:t>Aspetti principali della gestione del contratto (riserve, risoluzione, penali ecc.)</a:t>
            </a:r>
            <a:endParaRPr lang="de-AT" sz="1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de-DE" sz="1800" dirty="0"/>
              <a:t>E-</a:t>
            </a:r>
            <a:r>
              <a:rPr lang="de-DE" sz="1800" dirty="0" err="1"/>
              <a:t>Procurement</a:t>
            </a:r>
            <a:endParaRPr lang="de-AT" sz="1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de-DE" sz="1800" dirty="0"/>
              <a:t>Public-private-</a:t>
            </a:r>
            <a:r>
              <a:rPr lang="de-DE" sz="1800" dirty="0" err="1"/>
              <a:t>Partnership</a:t>
            </a:r>
            <a:r>
              <a:rPr lang="de-DE" sz="1800" dirty="0"/>
              <a:t> - PPP und öffentliche Konzessionsverträge /</a:t>
            </a:r>
            <a:r>
              <a:rPr lang="it-IT" sz="1800" dirty="0"/>
              <a:t>Il partenariato pubblico privato e i contratti pubblici di concessioni</a:t>
            </a:r>
            <a:r>
              <a:rPr lang="de-DE" sz="1800" b="1" dirty="0"/>
              <a:t> 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de-DE" dirty="0"/>
              <a:t>Sicherheit und öffentliche Aufträge / </a:t>
            </a:r>
            <a:r>
              <a:rPr lang="de-DE" dirty="0" err="1"/>
              <a:t>Sicurezza</a:t>
            </a:r>
            <a:r>
              <a:rPr lang="de-DE" dirty="0"/>
              <a:t> e </a:t>
            </a:r>
            <a:r>
              <a:rPr lang="de-DE" dirty="0" err="1"/>
              <a:t>appalti</a:t>
            </a:r>
            <a:r>
              <a:rPr lang="de-DE" dirty="0"/>
              <a:t> </a:t>
            </a:r>
            <a:r>
              <a:rPr lang="de-DE" dirty="0" err="1"/>
              <a:t>pubblici</a:t>
            </a:r>
            <a:endParaRPr lang="de-DE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de-DE" dirty="0"/>
              <a:t>Streitigkeiten innerhalb des öffentlichen Auftragswesens / </a:t>
            </a:r>
            <a:r>
              <a:rPr lang="de-AT" dirty="0"/>
              <a:t>Le </a:t>
            </a:r>
            <a:r>
              <a:rPr lang="de-AT" dirty="0" err="1"/>
              <a:t>controversie</a:t>
            </a:r>
            <a:r>
              <a:rPr lang="de-AT" dirty="0"/>
              <a:t> </a:t>
            </a:r>
            <a:r>
              <a:rPr lang="de-AT" dirty="0" err="1"/>
              <a:t>nella</a:t>
            </a:r>
            <a:r>
              <a:rPr lang="de-AT" dirty="0"/>
              <a:t> </a:t>
            </a:r>
            <a:r>
              <a:rPr lang="de-AT" dirty="0" err="1"/>
              <a:t>contrattualistica</a:t>
            </a:r>
            <a:r>
              <a:rPr lang="de-AT" dirty="0"/>
              <a:t> </a:t>
            </a:r>
            <a:r>
              <a:rPr lang="de-AT" dirty="0" err="1"/>
              <a:t>pubblica</a:t>
            </a:r>
            <a:endParaRPr lang="de-DE" dirty="0"/>
          </a:p>
          <a:p>
            <a:pPr lvl="0">
              <a:buFont typeface="Arial" panose="020B0604020202020204" pitchFamily="34" charset="0"/>
              <a:buChar char="•"/>
            </a:pPr>
            <a:endParaRPr lang="de-AT" sz="1800" dirty="0"/>
          </a:p>
          <a:p>
            <a:pPr marL="0" indent="0">
              <a:buNone/>
            </a:pPr>
            <a:r>
              <a:rPr lang="de-DE" sz="1800" b="1" dirty="0"/>
              <a:t> </a:t>
            </a:r>
            <a:endParaRPr lang="de-AT" sz="1800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EBA229B5-7CFD-BC45-B1DD-7E8FA6FF2A01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Ort I Name I Datum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3882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596171" y="476672"/>
            <a:ext cx="7886700" cy="471586"/>
          </a:xfrm>
        </p:spPr>
        <p:txBody>
          <a:bodyPr/>
          <a:lstStyle/>
          <a:p>
            <a:r>
              <a:rPr lang="de-DE" dirty="0"/>
              <a:t>Inhalt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531857" y="1700808"/>
            <a:ext cx="8080285" cy="3672408"/>
          </a:xfrm>
        </p:spPr>
        <p:txBody>
          <a:bodyPr/>
          <a:lstStyle/>
          <a:p>
            <a:pPr marL="0" indent="0">
              <a:buNone/>
            </a:pPr>
            <a:r>
              <a:rPr lang="de-DE" b="1" dirty="0"/>
              <a:t>Modul 2: Besonderheiten bei öffentlichen Bauaufträgen sowie bei öffentlichen Dienstleistungs- und Lieferaufträge inkl. Sammelbeschaffungen /</a:t>
            </a:r>
            <a:r>
              <a:rPr lang="it-IT" b="1" dirty="0"/>
              <a:t>Profili particolari delle procedure per contratti pubblici di lavori, di servizi e forniture nonché l’aggregazione degli acquisti</a:t>
            </a:r>
            <a:endParaRPr lang="de-AT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de-DE" dirty="0"/>
              <a:t>Besondere Aspekte der Vergabeverfahren für Bauaufträge / </a:t>
            </a:r>
            <a:r>
              <a:rPr lang="it-IT" dirty="0"/>
              <a:t>Profili particolari delle procedure nel settore lavori </a:t>
            </a:r>
            <a:endParaRPr lang="de-AT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de-DE" dirty="0"/>
              <a:t>Technische Leistungen in Verbindung mit öffentlichen Bauaufträgen /</a:t>
            </a:r>
            <a:r>
              <a:rPr lang="it-IT" dirty="0"/>
              <a:t>Servizi tecnici legati a contratti di lavori</a:t>
            </a:r>
            <a:endParaRPr lang="de-AT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de-DE" dirty="0"/>
              <a:t>Durchführung der Bauaufträge und Bauleitung /</a:t>
            </a:r>
            <a:r>
              <a:rPr lang="it-IT" dirty="0"/>
              <a:t>L’esecuzione di contratti di lavori e direzione lavori</a:t>
            </a:r>
            <a:endParaRPr lang="de-AT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de-DE" dirty="0"/>
              <a:t>Besondere Aspekte der Vergabe von Dienstleistungs- und Lieferaufträgen / </a:t>
            </a:r>
            <a:r>
              <a:rPr lang="it-IT" dirty="0"/>
              <a:t>Profili particolari degli affidamenti di servizi e forniture</a:t>
            </a:r>
            <a:endParaRPr lang="de-AT" dirty="0"/>
          </a:p>
          <a:p>
            <a:pPr marL="0" lv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DE" b="1" dirty="0"/>
              <a:t> </a:t>
            </a:r>
            <a:endParaRPr lang="de-AT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Seite </a:t>
            </a:r>
            <a:fld id="{EBA229B5-7CFD-BC45-B1DD-7E8FA6FF2A01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/>
              <a:t>Ort I Name Datum</a:t>
            </a:r>
          </a:p>
        </p:txBody>
      </p:sp>
    </p:spTree>
    <p:extLst>
      <p:ext uri="{BB962C8B-B14F-4D97-AF65-F5344CB8AC3E}">
        <p14:creationId xmlns:p14="http://schemas.microsoft.com/office/powerpoint/2010/main" val="2997685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596171" y="476672"/>
            <a:ext cx="7886700" cy="471586"/>
          </a:xfrm>
        </p:spPr>
        <p:txBody>
          <a:bodyPr/>
          <a:lstStyle/>
          <a:p>
            <a:r>
              <a:rPr lang="de-DE" dirty="0"/>
              <a:t>Inhalt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596170" y="1124744"/>
            <a:ext cx="8080285" cy="3672408"/>
          </a:xfrm>
        </p:spPr>
        <p:txBody>
          <a:bodyPr/>
          <a:lstStyle/>
          <a:p>
            <a:pPr marL="0" indent="0">
              <a:buNone/>
            </a:pPr>
            <a:r>
              <a:rPr lang="de-DE" b="1" dirty="0"/>
              <a:t>Modul 2: Besonderheiten bei öffentlichen Bauaufträgen sowie bei öffentlichen Dienstleistungs- und Lieferaufträge inkl. Sammelbeschaffungen /</a:t>
            </a:r>
            <a:r>
              <a:rPr lang="it-IT" b="1" dirty="0"/>
              <a:t>Profili particolari delle procedure per contratti pubblici di lavori, di servizi e forniture nonché l’aggregazione degli acquisti II</a:t>
            </a:r>
            <a:endParaRPr lang="de-AT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de-DE" dirty="0"/>
              <a:t>Sammelbeschaffungen und Beschaffungssysteme auf dem elektronischen Markt /</a:t>
            </a:r>
            <a:r>
              <a:rPr lang="it-IT" dirty="0"/>
              <a:t>Aggregazione degli acquisti e sistemi d’acquisto sul mercato elettronico</a:t>
            </a:r>
            <a:endParaRPr lang="de-AT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de-DE" dirty="0"/>
              <a:t>Die Ausführung von Dienstleistungs- und Lieferaufträgen /</a:t>
            </a:r>
            <a:r>
              <a:rPr lang="it-IT" dirty="0"/>
              <a:t>L’esecuzione di contratti di servizi e fornitura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it-IT" dirty="0" err="1"/>
              <a:t>Technische</a:t>
            </a:r>
            <a:r>
              <a:rPr lang="it-IT" dirty="0"/>
              <a:t> </a:t>
            </a:r>
            <a:r>
              <a:rPr lang="it-IT" dirty="0" err="1"/>
              <a:t>Aspekte</a:t>
            </a:r>
            <a:r>
              <a:rPr lang="it-IT" dirty="0"/>
              <a:t> bei </a:t>
            </a:r>
            <a:r>
              <a:rPr lang="it-IT" dirty="0" err="1"/>
              <a:t>Vergabeverfahren</a:t>
            </a:r>
            <a:r>
              <a:rPr lang="it-IT" dirty="0"/>
              <a:t> / Aspetti tecnici nelle procedure di appalto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de-DE" dirty="0"/>
              <a:t>Vergabeverfahren unter 150.000 € und Kontrolle im Vergabeverfahren / </a:t>
            </a:r>
            <a:r>
              <a:rPr lang="it-IT" dirty="0"/>
              <a:t>Le procedure di affidamento infra 150.000 € e controlli delle procedure di appalto</a:t>
            </a:r>
            <a:endParaRPr lang="de-AT" dirty="0"/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Seite </a:t>
            </a:r>
            <a:fld id="{EBA229B5-7CFD-BC45-B1DD-7E8FA6FF2A01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/>
              <a:t>Ort I Name Datum</a:t>
            </a:r>
          </a:p>
        </p:txBody>
      </p:sp>
    </p:spTree>
    <p:extLst>
      <p:ext uri="{BB962C8B-B14F-4D97-AF65-F5344CB8AC3E}">
        <p14:creationId xmlns:p14="http://schemas.microsoft.com/office/powerpoint/2010/main" val="610066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Methodik, Didaktik und Sprachen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Theoretische und praktische Ausbildung durch </a:t>
            </a:r>
            <a:r>
              <a:rPr lang="de-DE" dirty="0" err="1"/>
              <a:t>WissenschafterInnen</a:t>
            </a:r>
            <a:r>
              <a:rPr lang="de-DE" dirty="0"/>
              <a:t> und </a:t>
            </a:r>
            <a:r>
              <a:rPr lang="de-DE" dirty="0" err="1"/>
              <a:t>PraktikerInnen</a:t>
            </a:r>
            <a:r>
              <a:rPr lang="de-DE" dirty="0"/>
              <a:t> durch: </a:t>
            </a:r>
          </a:p>
          <a:p>
            <a:pPr marL="0" indent="0">
              <a:buNone/>
            </a:pPr>
            <a:endParaRPr lang="de-DE" dirty="0"/>
          </a:p>
          <a:p>
            <a:pPr>
              <a:buFont typeface="Wingdings" panose="05000000000000000000" pitchFamily="2" charset="2"/>
              <a:buChar char="ü"/>
            </a:pPr>
            <a:r>
              <a:rPr lang="de-DE" b="1" dirty="0"/>
              <a:t>Vorträge</a:t>
            </a:r>
            <a:r>
              <a:rPr lang="de-DE" dirty="0"/>
              <a:t> mit Diskussion, Fallbeispielen samt Erarbeiten von Lösungen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b="1" dirty="0"/>
              <a:t>Schriftliche Hausarbeit </a:t>
            </a:r>
            <a:r>
              <a:rPr lang="de-DE" dirty="0"/>
              <a:t>mit Praxisbezug</a:t>
            </a:r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r>
              <a:rPr lang="de-DE" b="1" dirty="0"/>
              <a:t>Unterrichtsmaterialen</a:t>
            </a:r>
            <a:r>
              <a:rPr lang="de-DE" dirty="0"/>
              <a:t>: vorzugsweise in elektronischer Form zur Verfügung gestellt (PP-Folien, Skripten usw.)</a:t>
            </a:r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r>
              <a:rPr lang="de-DE" b="1" dirty="0"/>
              <a:t>Sprachen</a:t>
            </a:r>
            <a:r>
              <a:rPr lang="de-DE" dirty="0"/>
              <a:t>: Italienisch und Deutsch</a:t>
            </a:r>
          </a:p>
          <a:p>
            <a:pPr marL="0" indent="0">
              <a:buNone/>
            </a:pPr>
            <a:endParaRPr lang="de-AT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EBA229B5-7CFD-BC45-B1DD-7E8FA6FF2A01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Ort I Name I Datum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88042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Metodi, </a:t>
            </a:r>
            <a:r>
              <a:rPr lang="de-DE" dirty="0" err="1"/>
              <a:t>didattica</a:t>
            </a:r>
            <a:r>
              <a:rPr lang="de-DE" dirty="0"/>
              <a:t> e </a:t>
            </a:r>
            <a:r>
              <a:rPr lang="de-DE" dirty="0" err="1"/>
              <a:t>lingue</a:t>
            </a:r>
            <a:r>
              <a:rPr lang="de-DE" dirty="0"/>
              <a:t> 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formazione teorica e orientata alla prassi erogata da docenti universitari e esperti provenienti dalla P.A.  tramite:  </a:t>
            </a:r>
          </a:p>
          <a:p>
            <a:pPr marL="0" indent="0">
              <a:buNone/>
            </a:pPr>
            <a:r>
              <a:rPr lang="it-IT" dirty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b="1" dirty="0"/>
              <a:t>Lezioni</a:t>
            </a:r>
            <a:r>
              <a:rPr lang="it-IT" dirty="0"/>
              <a:t> con discussione, casi e elaborazione di soluzioni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b="1" dirty="0"/>
              <a:t>Tesina</a:t>
            </a:r>
            <a:r>
              <a:rPr lang="it-IT" dirty="0"/>
              <a:t> su temi di rilevanza pratica </a:t>
            </a:r>
          </a:p>
          <a:p>
            <a:pPr marL="0" indent="0">
              <a:buNone/>
            </a:pPr>
            <a:r>
              <a:rPr lang="it-IT" dirty="0"/>
              <a:t> </a:t>
            </a:r>
          </a:p>
          <a:p>
            <a:pPr marL="0" indent="0">
              <a:buNone/>
            </a:pPr>
            <a:r>
              <a:rPr lang="it-IT" dirty="0"/>
              <a:t>Materiali e testi di riferimento saranno messi a disposizione dei partecipanti  principalmente in forma elettronica (</a:t>
            </a:r>
            <a:r>
              <a:rPr lang="it-IT" dirty="0" err="1"/>
              <a:t>slides</a:t>
            </a:r>
            <a:r>
              <a:rPr lang="it-IT" dirty="0"/>
              <a:t> PP, dispense ecc.) </a:t>
            </a:r>
          </a:p>
          <a:p>
            <a:pPr marL="0" indent="0">
              <a:buNone/>
            </a:pPr>
            <a:r>
              <a:rPr lang="it-IT" dirty="0"/>
              <a:t> </a:t>
            </a:r>
          </a:p>
          <a:p>
            <a:pPr marL="0" indent="0">
              <a:buNone/>
            </a:pPr>
            <a:r>
              <a:rPr lang="it-IT" b="1" dirty="0"/>
              <a:t>Lingue d‘insegnamento</a:t>
            </a:r>
            <a:r>
              <a:rPr lang="it-IT" dirty="0"/>
              <a:t>: italiano e tedesco </a:t>
            </a:r>
          </a:p>
          <a:p>
            <a:pPr marL="0" indent="0">
              <a:buNone/>
            </a:pPr>
            <a:r>
              <a:rPr lang="it-IT" dirty="0"/>
              <a:t> </a:t>
            </a:r>
          </a:p>
          <a:p>
            <a:pPr marL="0" indent="0">
              <a:buNone/>
            </a:pPr>
            <a:r>
              <a:rPr lang="it-IT" dirty="0"/>
              <a:t> </a:t>
            </a:r>
            <a:endParaRPr lang="de-AT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EBA229B5-7CFD-BC45-B1DD-7E8FA6FF2A01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Ort I Name I Datum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3027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-Desig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Design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-Design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1532</Words>
  <Application>Microsoft Office PowerPoint</Application>
  <PresentationFormat>Bildschirmpräsentation (4:3)</PresentationFormat>
  <Paragraphs>180</Paragraphs>
  <Slides>19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6" baseType="lpstr">
      <vt:lpstr>.AppleSystemUIFont</vt:lpstr>
      <vt:lpstr>Arial</vt:lpstr>
      <vt:lpstr>Calibri</vt:lpstr>
      <vt:lpstr>Calibri Light</vt:lpstr>
      <vt:lpstr>Symbol</vt:lpstr>
      <vt:lpstr>Wingdings</vt:lpstr>
      <vt:lpstr>Office-Design</vt:lpstr>
      <vt:lpstr>PowerPoint-Präsentation</vt:lpstr>
      <vt:lpstr>Ziel</vt:lpstr>
      <vt:lpstr>Inhalt /Contenuto</vt:lpstr>
      <vt:lpstr>Inhalt</vt:lpstr>
      <vt:lpstr>Inhalt</vt:lpstr>
      <vt:lpstr>Inhalt</vt:lpstr>
      <vt:lpstr>Inhalt</vt:lpstr>
      <vt:lpstr>Methodik, Didaktik und Sprachen</vt:lpstr>
      <vt:lpstr>Metodi, didattica e lingue </vt:lpstr>
      <vt:lpstr>Lehrende  / Docenti</vt:lpstr>
      <vt:lpstr>Zeit und Ort</vt:lpstr>
      <vt:lpstr>Orario, date e luoghi</vt:lpstr>
      <vt:lpstr>Voraussetzungen für Erwerb des Zertifikats</vt:lpstr>
      <vt:lpstr>Requisiti per ottenere l‘attestato</vt:lpstr>
      <vt:lpstr>Qualitätsmanagement</vt:lpstr>
      <vt:lpstr>Gestione della qualità </vt:lpstr>
      <vt:lpstr>Teilnahme </vt:lpstr>
      <vt:lpstr>Teilnahme 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Office-Anwender</dc:creator>
  <cp:lastModifiedBy>Matha, Thomas</cp:lastModifiedBy>
  <cp:revision>72</cp:revision>
  <cp:lastPrinted>2020-03-04T07:53:52Z</cp:lastPrinted>
  <dcterms:created xsi:type="dcterms:W3CDTF">2017-06-06T07:41:45Z</dcterms:created>
  <dcterms:modified xsi:type="dcterms:W3CDTF">2020-03-04T08:06:24Z</dcterms:modified>
</cp:coreProperties>
</file>