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60" autoAdjust="0"/>
    <p:restoredTop sz="82975" autoAdjust="0"/>
  </p:normalViewPr>
  <p:slideViewPr>
    <p:cSldViewPr>
      <p:cViewPr varScale="1">
        <p:scale>
          <a:sx n="91" d="100"/>
          <a:sy n="91" d="100"/>
        </p:scale>
        <p:origin x="17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15/07/2020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15/07/2020</a:t>
            </a:fld>
            <a:endParaRPr lang="it-IT"/>
          </a:p>
        </p:txBody>
      </p:sp>
      <p:sp>
        <p:nvSpPr>
          <p:cNvPr id="5" name="Segnaposto piè di pagin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‹Nr.›</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2ADDB522-231B-4F80-A334-AFCCDA299ED4}"/>
              </a:ext>
            </a:extLst>
          </p:cNvPr>
          <p:cNvSpPr/>
          <p:nvPr/>
        </p:nvSpPr>
        <p:spPr>
          <a:xfrm>
            <a:off x="179512" y="5566827"/>
            <a:ext cx="8784976" cy="123187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1000" dirty="0">
                <a:solidFill>
                  <a:prstClr val="black"/>
                </a:solidFill>
                <a:latin typeface="Arial" panose="020B0604020202020204" pitchFamily="34" charset="0"/>
                <a:cs typeface="Arial" panose="020B0604020202020204" pitchFamily="34" charset="0"/>
              </a:rPr>
              <a:t>Soci</a:t>
            </a:r>
            <a:endPar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lvl="0"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 qualità di socio assume chi ha partecipato alla costituzione dell‘associazione o chi viene ammesso di seguito come </a:t>
            </a:r>
            <a:r>
              <a:rPr lang="de-DE" sz="900" dirty="0">
                <a:solidFill>
                  <a:prstClr val="black"/>
                </a:solidFill>
                <a:latin typeface="Arial" panose="020B0604020202020204" pitchFamily="34" charset="0"/>
                <a:cs typeface="Arial" panose="020B0604020202020204" pitchFamily="34" charset="0"/>
              </a:rPr>
              <a:t>tale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da parte dell‘organo competente dell‘associazione (attenzione: se non è previsto nulla di </a:t>
            </a:r>
            <a:r>
              <a:rPr lang="de-DE" sz="900" dirty="0">
                <a:solidFill>
                  <a:prstClr val="black"/>
                </a:solidFill>
                <a:latin typeface="Arial" panose="020B0604020202020204" pitchFamily="34" charset="0"/>
                <a:cs typeface="Arial" panose="020B0604020202020204" pitchFamily="34" charset="0"/>
              </a:rPr>
              <a:t>specifico, i soci ammessi acquisiscono il diritto di voto solo quando saranno </a:t>
            </a:r>
            <a:r>
              <a:rPr lang="it-IT" sz="900" dirty="0">
                <a:solidFill>
                  <a:prstClr val="black"/>
                </a:solidFill>
                <a:latin typeface="Arial" panose="020B0604020202020204" pitchFamily="34" charset="0"/>
                <a:cs typeface="Arial" panose="020B0604020202020204" pitchFamily="34" charset="0"/>
              </a:rPr>
              <a:t>iscritti da almeno tre mesi nel libro degli associati)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it-IT" sz="900" dirty="0">
                <a:solidFill>
                  <a:prstClr val="black"/>
                </a:solidFill>
                <a:latin typeface="Arial" panose="020B0604020202020204" pitchFamily="34" charset="0"/>
                <a:cs typeface="Arial" panose="020B0604020202020204" pitchFamily="34" charset="0"/>
              </a:rPr>
              <a:t>Le associazioni di promozione sociale devono essere costituite da un numero non inferiore a sette persone fisiche o a tre associazioni di promozione sociale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a:t>
            </a:r>
            <a:r>
              <a:rPr lang="it-IT" sz="900" dirty="0">
                <a:solidFill>
                  <a:prstClr val="black"/>
                </a:solidFill>
                <a:latin typeface="Arial" panose="020B0604020202020204" pitchFamily="34" charset="0"/>
                <a:cs typeface="Arial" panose="020B0604020202020204" pitchFamily="34" charset="0"/>
              </a:rPr>
              <a:t>li atti costitutivi delle associazioni di promozione sociale possono prevedere l'ammissione come associati di altri enti del Terzo settore o senza scopo di lucro, a condizione che il loro numero non sia superiore al cinquanta per cento del numero delle associazioni di promozione sociale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lvl="0"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 diritti (p.es. </a:t>
            </a:r>
            <a:r>
              <a:rPr lang="de-DE" sz="900" dirty="0">
                <a:solidFill>
                  <a:prstClr val="black"/>
                </a:solidFill>
                <a:latin typeface="Arial" panose="020B0604020202020204" pitchFamily="34" charset="0"/>
                <a:cs typeface="Arial" panose="020B0604020202020204" pitchFamily="34" charset="0"/>
              </a:rPr>
              <a:t>diritto di voto in assemblea, diritto di consultare i libri dell'associazione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anche eventuali altri diritti devono essere previsti dallo statuto) e gli obblighi (p.es. </a:t>
            </a:r>
            <a:r>
              <a:rPr lang="de-DE" sz="900" dirty="0">
                <a:solidFill>
                  <a:prstClr val="black"/>
                </a:solidFill>
                <a:latin typeface="Arial" panose="020B0604020202020204" pitchFamily="34" charset="0"/>
                <a:cs typeface="Arial" panose="020B0604020202020204" pitchFamily="34" charset="0"/>
              </a:rPr>
              <a:t>o</a:t>
            </a:r>
            <a:r>
              <a:rPr kumimoji="0" lang="de-DE" sz="9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sservare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le disposizioni </a:t>
            </a:r>
            <a:r>
              <a:rPr lang="de-DE" sz="900" dirty="0">
                <a:solidFill>
                  <a:prstClr val="black"/>
                </a:solidFill>
                <a:latin typeface="Arial" panose="020B0604020202020204" pitchFamily="34" charset="0"/>
                <a:cs typeface="Arial" panose="020B0604020202020204" pitchFamily="34" charset="0"/>
              </a:rPr>
              <a:t>statutarie, impegno attivo per la realizzazione delle finalità e/o pagamento della quota associativa ecc</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devono </a:t>
            </a:r>
            <a:r>
              <a:rPr kumimoji="0" lang="de-DE" sz="9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esser</a:t>
            </a:r>
            <a:r>
              <a:rPr lang="de-DE" sz="900" dirty="0">
                <a:solidFill>
                  <a:prstClr val="black"/>
                </a:solidFill>
                <a:latin typeface="Arial" panose="020B0604020202020204" pitchFamily="34" charset="0"/>
                <a:cs typeface="Arial" panose="020B0604020202020204" pitchFamily="34" charset="0"/>
              </a:rPr>
              <a:t>e previsti dallo statuto.</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Rechteck: abgerundete Ecken 2">
            <a:extLst>
              <a:ext uri="{FF2B5EF4-FFF2-40B4-BE49-F238E27FC236}">
                <a16:creationId xmlns:a16="http://schemas.microsoft.com/office/drawing/2014/main" id="{27AEB99A-06FD-4481-8783-6070B5868327}"/>
              </a:ext>
            </a:extLst>
          </p:cNvPr>
          <p:cNvSpPr/>
          <p:nvPr/>
        </p:nvSpPr>
        <p:spPr>
          <a:xfrm>
            <a:off x="323528" y="3565345"/>
            <a:ext cx="8496943" cy="1607845"/>
          </a:xfrm>
          <a:prstGeom prst="roundRect">
            <a:avLst/>
          </a:prstGeom>
          <a:solidFill>
            <a:srgbClr val="E6EBB5"/>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1000" dirty="0">
                <a:solidFill>
                  <a:prstClr val="black"/>
                </a:solidFill>
                <a:latin typeface="Arial" panose="020B0604020202020204" pitchFamily="34" charset="0"/>
                <a:cs typeface="Arial" panose="020B0604020202020204" pitchFamily="34" charset="0"/>
              </a:rPr>
              <a:t>Assemblea dei soci</a:t>
            </a:r>
            <a:endPar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lvl="0" algn="just"/>
            <a:r>
              <a:rPr kumimoji="0" lang="de-DE" sz="900" b="0"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Convocazione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l‘assemblea dei soci </a:t>
            </a:r>
            <a:r>
              <a:rPr lang="it-IT" sz="900" dirty="0">
                <a:solidFill>
                  <a:prstClr val="black"/>
                </a:solidFill>
                <a:latin typeface="Arial" panose="020B0604020202020204" pitchFamily="34" charset="0"/>
                <a:cs typeface="Arial" panose="020B0604020202020204" pitchFamily="34" charset="0"/>
              </a:rPr>
              <a:t>deve essere convocata annualmente per l'approvazione del bilancio relativo all’anno precedente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(convocazione ordinaria </a:t>
            </a:r>
            <a:r>
              <a:rPr lang="de-DE" sz="900" dirty="0">
                <a:solidFill>
                  <a:prstClr val="black"/>
                </a:solidFill>
                <a:latin typeface="Arial" panose="020B0604020202020204" pitchFamily="34" charset="0"/>
                <a:cs typeface="Arial" panose="020B0604020202020204" pitchFamily="34" charset="0"/>
              </a:rPr>
              <a:t>dell'assemblea</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L‘assemblea può avvenire inoltre, se il </a:t>
            </a:r>
            <a:r>
              <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consiglio direttivo</a:t>
            </a:r>
            <a:r>
              <a:rPr lang="it-IT" sz="900" dirty="0">
                <a:solidFill>
                  <a:prstClr val="black"/>
                </a:solidFill>
                <a:latin typeface="Arial" panose="020B0604020202020204" pitchFamily="34" charset="0"/>
                <a:cs typeface="Arial" panose="020B0604020202020204" pitchFamily="34" charset="0"/>
              </a:rPr>
              <a:t> ne ravvisa la necessità o quando ne è fatta richiesta motivata da almeno un decimo degli associati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(si tratta di una disposizione prevista per le associazioni riconosciute; si consiglia di prevederla anche per le associazioni non riconosciute).</a:t>
            </a:r>
          </a:p>
          <a:p>
            <a:pPr lvl="0" algn="just"/>
            <a:r>
              <a:rPr lang="de-DE" sz="900" u="sng" dirty="0">
                <a:solidFill>
                  <a:prstClr val="black"/>
                </a:solidFill>
                <a:latin typeface="Arial" panose="020B0604020202020204" pitchFamily="34" charset="0"/>
                <a:cs typeface="Arial" panose="020B0604020202020204" pitchFamily="34" charset="0"/>
              </a:rPr>
              <a:t>Quorum strutturali e deliberativi dell‘assemblea dei soci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si consiglia di prevedere</a:t>
            </a:r>
            <a:r>
              <a:rPr lang="de-DE" sz="900" dirty="0">
                <a:solidFill>
                  <a:prstClr val="black"/>
                </a:solidFill>
                <a:latin typeface="Arial" panose="020B0604020202020204" pitchFamily="34" charset="0"/>
                <a:cs typeface="Arial" panose="020B0604020202020204" pitchFamily="34" charset="0"/>
              </a:rPr>
              <a:t> i quorum previsti dall‘art. 21 del codice civile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lang="it-IT" sz="900" dirty="0">
                <a:solidFill>
                  <a:prstClr val="black"/>
                </a:solidFill>
                <a:latin typeface="Arial" panose="020B0604020202020204" pitchFamily="34" charset="0"/>
                <a:cs typeface="Arial" panose="020B0604020202020204" pitchFamily="34" charset="0"/>
              </a:rPr>
              <a:t>Le deliberazioni dell'assemblea sono prese a maggioranza di voti e con la presenza di almeno la metà degli associati. In seconda convocazione la deliberazione è valida qualunque sia il numero degli intervenuti)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Per la modifica dello statuto deve essere previsto un quorum che sia superiore </a:t>
            </a:r>
            <a:r>
              <a:rPr lang="de-DE" sz="900" dirty="0">
                <a:solidFill>
                  <a:prstClr val="black"/>
                </a:solidFill>
                <a:latin typeface="Arial" panose="020B0604020202020204" pitchFamily="34" charset="0"/>
                <a:cs typeface="Arial" panose="020B0604020202020204" pitchFamily="34" charset="0"/>
              </a:rPr>
              <a:t>a quelli previsti per deliberazioni meno incisive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(come p.es. </a:t>
            </a:r>
            <a:r>
              <a:rPr lang="de-DE" sz="900" dirty="0">
                <a:solidFill>
                  <a:prstClr val="black"/>
                </a:solidFill>
                <a:latin typeface="Arial" panose="020B0604020202020204" pitchFamily="34" charset="0"/>
                <a:cs typeface="Arial" panose="020B0604020202020204" pitchFamily="34" charset="0"/>
              </a:rPr>
              <a:t>l'</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approvazione del bilancio o </a:t>
            </a:r>
            <a:r>
              <a:rPr lang="de-DE" sz="900" dirty="0">
                <a:solidFill>
                  <a:prstClr val="black"/>
                </a:solidFill>
                <a:latin typeface="Arial" panose="020B0604020202020204" pitchFamily="34" charset="0"/>
                <a:cs typeface="Arial" panose="020B0604020202020204" pitchFamily="34" charset="0"/>
              </a:rPr>
              <a:t>l'</a:t>
            </a:r>
            <a:r>
              <a:rPr kumimoji="0" lang="de-DE" sz="9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elez</a:t>
            </a:r>
            <a:r>
              <a:rPr lang="de-DE" sz="900" dirty="0">
                <a:solidFill>
                  <a:prstClr val="black"/>
                </a:solidFill>
                <a:latin typeface="Arial" panose="020B0604020202020204" pitchFamily="34" charset="0"/>
                <a:cs typeface="Arial" panose="020B0604020202020204" pitchFamily="34" charset="0"/>
              </a:rPr>
              <a:t>i</a:t>
            </a:r>
            <a:r>
              <a:rPr kumimoji="0" lang="de-DE" sz="9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one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del consiglio direttivo). Ciò val</a:t>
            </a:r>
            <a:r>
              <a:rPr lang="de-DE" sz="900" dirty="0">
                <a:solidFill>
                  <a:prstClr val="black"/>
                </a:solidFill>
                <a:latin typeface="Arial" panose="020B0604020202020204" pitchFamily="34" charset="0"/>
                <a:cs typeface="Arial" panose="020B0604020202020204" pitchFamily="34" charset="0"/>
              </a:rPr>
              <a:t>e anche per le delibere relative allo scioglimento dell'associazione; si consiglia di prevedere la maggioranza richiesta dal codice civile con rigurado alle associazioni riconosciute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lang="it-IT" sz="900" dirty="0">
                <a:solidFill>
                  <a:prstClr val="black"/>
                </a:solidFill>
                <a:latin typeface="Arial" panose="020B0604020202020204" pitchFamily="34" charset="0"/>
                <a:cs typeface="Arial" panose="020B0604020202020204" pitchFamily="34" charset="0"/>
              </a:rPr>
              <a:t>Per deliberare lo scioglimento dell'associazione e la devoluzione del patrimonio occorre il voto favorevole di almeno tre quarti degli associati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lvl="0" algn="just"/>
            <a:r>
              <a:rPr lang="de-DE" sz="900" u="sng" dirty="0">
                <a:solidFill>
                  <a:prstClr val="black"/>
                </a:solidFill>
                <a:latin typeface="Arial" panose="020B0604020202020204" pitchFamily="34" charset="0"/>
                <a:cs typeface="Arial" panose="020B0604020202020204" pitchFamily="34" charset="0"/>
              </a:rPr>
              <a:t>Competenze</a:t>
            </a:r>
            <a:r>
              <a:rPr lang="de-DE" sz="900" dirty="0">
                <a:solidFill>
                  <a:prstClr val="black"/>
                </a:solidFill>
                <a:latin typeface="Arial" panose="020B0604020202020204" pitchFamily="34" charset="0"/>
                <a:cs typeface="Arial" panose="020B0604020202020204" pitchFamily="34" charset="0"/>
              </a:rPr>
              <a:t>: </a:t>
            </a:r>
            <a:r>
              <a:rPr lang="de-DE" sz="900" dirty="0" err="1">
                <a:solidFill>
                  <a:prstClr val="black"/>
                </a:solidFill>
                <a:latin typeface="Arial" panose="020B0604020202020204" pitchFamily="34" charset="0"/>
                <a:cs typeface="Arial" panose="020B0604020202020204" pitchFamily="34" charset="0"/>
              </a:rPr>
              <a:t>vedi</a:t>
            </a:r>
            <a:r>
              <a:rPr lang="de-DE" sz="900" dirty="0">
                <a:solidFill>
                  <a:prstClr val="black"/>
                </a:solidFill>
                <a:latin typeface="Arial" panose="020B0604020202020204" pitchFamily="34" charset="0"/>
                <a:cs typeface="Arial" panose="020B0604020202020204" pitchFamily="34" charset="0"/>
              </a:rPr>
              <a:t> pagina seguente.</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Pfeil: nach oben 3">
            <a:extLst>
              <a:ext uri="{FF2B5EF4-FFF2-40B4-BE49-F238E27FC236}">
                <a16:creationId xmlns:a16="http://schemas.microsoft.com/office/drawing/2014/main" id="{06AB23CA-9717-4BFF-B56A-2AFA34726FCE}"/>
              </a:ext>
            </a:extLst>
          </p:cNvPr>
          <p:cNvSpPr/>
          <p:nvPr/>
        </p:nvSpPr>
        <p:spPr>
          <a:xfrm>
            <a:off x="3851920" y="5235175"/>
            <a:ext cx="532666" cy="288032"/>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Rechteck: abgerundete Ecken 5">
            <a:extLst>
              <a:ext uri="{FF2B5EF4-FFF2-40B4-BE49-F238E27FC236}">
                <a16:creationId xmlns:a16="http://schemas.microsoft.com/office/drawing/2014/main" id="{B636CEDE-D7AB-4F5E-9C2C-35B6F88C8444}"/>
              </a:ext>
            </a:extLst>
          </p:cNvPr>
          <p:cNvSpPr/>
          <p:nvPr/>
        </p:nvSpPr>
        <p:spPr>
          <a:xfrm>
            <a:off x="107504" y="371835"/>
            <a:ext cx="3439338" cy="282992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1000" dirty="0">
                <a:solidFill>
                  <a:prstClr val="black"/>
                </a:solidFill>
                <a:latin typeface="Arial" panose="020B0604020202020204" pitchFamily="34" charset="0"/>
                <a:cs typeface="Arial" panose="020B0604020202020204" pitchFamily="34" charset="0"/>
              </a:rPr>
              <a:t>O</a:t>
            </a:r>
            <a:r>
              <a:rPr kumimoji="0" lang="de-DE" sz="1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rgan</a:t>
            </a:r>
            <a:r>
              <a:rPr lang="de-DE" sz="1000" dirty="0">
                <a:solidFill>
                  <a:prstClr val="black"/>
                </a:solidFill>
                <a:latin typeface="Arial" panose="020B0604020202020204" pitchFamily="34" charset="0"/>
                <a:cs typeface="Arial" panose="020B0604020202020204" pitchFamily="34" charset="0"/>
              </a:rPr>
              <a:t>o di controllo</a:t>
            </a:r>
            <a:endPar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Deve essere nominato se vengono raggiunti o superati due soglie su tre previste dell'art. </a:t>
            </a:r>
            <a:r>
              <a:rPr lang="de-DE" sz="900" dirty="0">
                <a:solidFill>
                  <a:prstClr val="black"/>
                </a:solidFill>
                <a:latin typeface="Arial" panose="020B0604020202020204" pitchFamily="34" charset="0"/>
                <a:cs typeface="Arial" panose="020B0604020202020204" pitchFamily="34" charset="0"/>
              </a:rPr>
              <a:t>30 del d.lgs 117/2017</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(patrimonio di 110.000€, entrate di 220.000€, 5 o più dipendenti). </a:t>
            </a:r>
          </a:p>
          <a:p>
            <a:pPr lvl="0" algn="just"/>
            <a:r>
              <a:rPr lang="it-IT" sz="900" dirty="0">
                <a:solidFill>
                  <a:prstClr val="black"/>
                </a:solidFill>
                <a:latin typeface="Arial" panose="020B0604020202020204" pitchFamily="34" charset="0"/>
                <a:cs typeface="Arial" panose="020B0604020202020204" pitchFamily="34" charset="0"/>
              </a:rPr>
              <a:t>L'organo di controllo vigila sull'osservanza della legge e dello statuto e sul rispetto dei principi di corretta amministrazione, anche con riferimento alle disposizioni del decreto legislativo 8 giugno 2001, n. 231, qualora applicabili, nonché sull'adeguatezza dell'assetto organizzativo, amministrativo e contabile e sul suo concreto funzionamento.</a:t>
            </a:r>
          </a:p>
          <a:p>
            <a:pPr lvl="0" algn="just"/>
            <a:r>
              <a:rPr lang="de-DE" sz="1000" dirty="0">
                <a:solidFill>
                  <a:prstClr val="black"/>
                </a:solidFill>
                <a:latin typeface="Arial" panose="020B0604020202020204" pitchFamily="34" charset="0"/>
                <a:cs typeface="Arial" panose="020B0604020202020204" pitchFamily="34" charset="0"/>
              </a:rPr>
              <a:t>R</a:t>
            </a:r>
            <a:r>
              <a:rPr kumimoji="0" lang="de-DE" sz="1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evisione</a:t>
            </a:r>
            <a:r>
              <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legale dei </a:t>
            </a:r>
            <a:r>
              <a:rPr kumimoji="0" lang="de-DE" sz="1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conti</a:t>
            </a:r>
            <a:endPar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Se due su tre delle soglie previste dall'art. 31 del d.lgs </a:t>
            </a:r>
            <a:r>
              <a:rPr lang="de-DE" sz="900" dirty="0">
                <a:solidFill>
                  <a:prstClr val="black"/>
                </a:solidFill>
                <a:latin typeface="Arial" panose="020B0604020202020204" pitchFamily="34" charset="0"/>
                <a:cs typeface="Arial" panose="020B0604020202020204" pitchFamily="34" charset="0"/>
              </a:rPr>
              <a:t>117/2017 (patrimonio di 1.100.000€, entrate di 2.200.000€ nell'anno, 12 o più dipendenti) vengono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superate </a:t>
            </a:r>
            <a:r>
              <a:rPr lang="de-DE" sz="900" dirty="0">
                <a:solidFill>
                  <a:prstClr val="black"/>
                </a:solidFill>
                <a:latin typeface="Arial" panose="020B0604020202020204" pitchFamily="34" charset="0"/>
                <a:cs typeface="Arial" panose="020B0604020202020204" pitchFamily="34" charset="0"/>
              </a:rPr>
              <a:t>sussiste </a:t>
            </a:r>
            <a:r>
              <a:rPr lang="it-IT" sz="900" dirty="0">
                <a:solidFill>
                  <a:prstClr val="black"/>
                </a:solidFill>
                <a:latin typeface="Arial" panose="020B0604020202020204" pitchFamily="34" charset="0"/>
                <a:cs typeface="Arial" panose="020B0604020202020204" pitchFamily="34" charset="0"/>
              </a:rPr>
              <a:t>inoltre l'obbligo di nominare un revisore legale o una società di revisione contabile. Qualora l’organo di controllo è costituito da revisori legali iscritti nell'apposito registro potrà esercitare la revisione legale dei conti.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it-IT" sz="900" dirty="0">
                <a:solidFill>
                  <a:prstClr val="black"/>
                </a:solidFill>
                <a:latin typeface="Arial" panose="020B0604020202020204" pitchFamily="34" charset="0"/>
                <a:cs typeface="Arial" panose="020B0604020202020204" pitchFamily="34" charset="0"/>
              </a:rPr>
              <a:t>.</a:t>
            </a:r>
            <a:endPar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Pfeil: nach oben 7">
            <a:extLst>
              <a:ext uri="{FF2B5EF4-FFF2-40B4-BE49-F238E27FC236}">
                <a16:creationId xmlns:a16="http://schemas.microsoft.com/office/drawing/2014/main" id="{45072CEE-65A1-4B12-9BFC-A5B4A1679C23}"/>
              </a:ext>
            </a:extLst>
          </p:cNvPr>
          <p:cNvSpPr/>
          <p:nvPr/>
        </p:nvSpPr>
        <p:spPr>
          <a:xfrm>
            <a:off x="802217" y="3226490"/>
            <a:ext cx="484632" cy="286428"/>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hteck: abgerundete Ecken 8">
            <a:extLst>
              <a:ext uri="{FF2B5EF4-FFF2-40B4-BE49-F238E27FC236}">
                <a16:creationId xmlns:a16="http://schemas.microsoft.com/office/drawing/2014/main" id="{18763BD9-D5C6-4493-94D8-7A533746CF34}"/>
              </a:ext>
            </a:extLst>
          </p:cNvPr>
          <p:cNvSpPr/>
          <p:nvPr/>
        </p:nvSpPr>
        <p:spPr>
          <a:xfrm>
            <a:off x="3635896" y="371833"/>
            <a:ext cx="2520280" cy="275166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Consiglio direttivo</a:t>
            </a:r>
          </a:p>
          <a:p>
            <a:pPr lvl="0"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Il </a:t>
            </a:r>
            <a:r>
              <a:rPr lang="de-DE" sz="900" dirty="0">
                <a:solidFill>
                  <a:prstClr val="black"/>
                </a:solidFill>
                <a:latin typeface="Arial" panose="020B0604020202020204" pitchFamily="34" charset="0"/>
                <a:cs typeface="Arial" panose="020B0604020202020204" pitchFamily="34" charset="0"/>
              </a:rPr>
              <a:t>consiglio direttivo deve essere composto da più membri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de-DE" sz="900" dirty="0">
                <a:solidFill>
                  <a:prstClr val="black"/>
                </a:solidFill>
                <a:latin typeface="Arial" panose="020B0604020202020204" pitchFamily="34" charset="0"/>
                <a:cs typeface="Arial" panose="020B0604020202020204" pitchFamily="34" charset="0"/>
              </a:rPr>
              <a:t>si tratta dell'organo amministrativo dell‘associazione e le sue competenze devono essere previste dallo statuto</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Presidente</a:t>
            </a:r>
          </a:p>
          <a:p>
            <a:pPr lvl="0"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Deve essere prevista la</a:t>
            </a:r>
            <a:r>
              <a:rPr lang="de-DE" sz="900" dirty="0">
                <a:solidFill>
                  <a:prstClr val="black"/>
                </a:solidFill>
                <a:latin typeface="Arial" panose="020B0604020202020204" pitchFamily="34" charset="0"/>
                <a:cs typeface="Arial" panose="020B0604020202020204" pitchFamily="34" charset="0"/>
              </a:rPr>
              <a:t> rappresentanza legale dell‘associazione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assume la presidenza del consiglio direttivo e gli possono essere attribuiti ulteriori funzioni da pa</a:t>
            </a:r>
            <a:r>
              <a:rPr lang="de-DE" sz="900" dirty="0" err="1">
                <a:solidFill>
                  <a:prstClr val="black"/>
                </a:solidFill>
                <a:latin typeface="Arial" panose="020B0604020202020204" pitchFamily="34" charset="0"/>
                <a:cs typeface="Arial" panose="020B0604020202020204" pitchFamily="34" charset="0"/>
              </a:rPr>
              <a:t>rte</a:t>
            </a:r>
            <a:r>
              <a:rPr lang="de-DE" sz="900" dirty="0">
                <a:solidFill>
                  <a:prstClr val="black"/>
                </a:solidFill>
                <a:latin typeface="Arial" panose="020B0604020202020204" pitchFamily="34" charset="0"/>
                <a:cs typeface="Arial" panose="020B0604020202020204" pitchFamily="34" charset="0"/>
              </a:rPr>
              <a:t> dello statuto </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(p.es. la c</a:t>
            </a:r>
            <a:r>
              <a:rPr lang="de-DE" sz="900" dirty="0" err="1">
                <a:solidFill>
                  <a:prstClr val="black"/>
                </a:solidFill>
                <a:latin typeface="Arial" panose="020B0604020202020204" pitchFamily="34" charset="0"/>
                <a:cs typeface="Arial" panose="020B0604020202020204" pitchFamily="34" charset="0"/>
              </a:rPr>
              <a:t>onvocazione</a:t>
            </a:r>
            <a:r>
              <a:rPr lang="de-DE" sz="900" dirty="0">
                <a:solidFill>
                  <a:prstClr val="black"/>
                </a:solidFill>
                <a:latin typeface="Arial" panose="020B0604020202020204" pitchFamily="34" charset="0"/>
                <a:cs typeface="Arial" panose="020B0604020202020204" pitchFamily="34" charset="0"/>
              </a:rPr>
              <a:t> del direttivo e dell'assemblea</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lvl="0" algn="just"/>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Si consiglia di prevedere </a:t>
            </a:r>
            <a:r>
              <a:rPr lang="de-DE" sz="900" dirty="0">
                <a:solidFill>
                  <a:prstClr val="black"/>
                </a:solidFill>
                <a:latin typeface="Arial" panose="020B0604020202020204" pitchFamily="34" charset="0"/>
                <a:cs typeface="Arial" panose="020B0604020202020204" pitchFamily="34" charset="0"/>
              </a:rPr>
              <a:t>l'</a:t>
            </a:r>
            <a:r>
              <a:rPr kumimoji="0" lang="de-DE" sz="9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elezione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di un vicepresidente che fa pure parte del consiglio direttivo.</a:t>
            </a:r>
          </a:p>
        </p:txBody>
      </p:sp>
      <p:sp>
        <p:nvSpPr>
          <p:cNvPr id="10" name="Pfeil: nach oben 9">
            <a:extLst>
              <a:ext uri="{FF2B5EF4-FFF2-40B4-BE49-F238E27FC236}">
                <a16:creationId xmlns:a16="http://schemas.microsoft.com/office/drawing/2014/main" id="{17E01113-1A93-4796-81AE-66A4F8AA5216}"/>
              </a:ext>
            </a:extLst>
          </p:cNvPr>
          <p:cNvSpPr/>
          <p:nvPr/>
        </p:nvSpPr>
        <p:spPr>
          <a:xfrm>
            <a:off x="4469803" y="3201758"/>
            <a:ext cx="484632" cy="331474"/>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hteck 10">
            <a:extLst>
              <a:ext uri="{FF2B5EF4-FFF2-40B4-BE49-F238E27FC236}">
                <a16:creationId xmlns:a16="http://schemas.microsoft.com/office/drawing/2014/main" id="{588C2B10-EF90-4E18-BDCA-A491D02617A9}"/>
              </a:ext>
            </a:extLst>
          </p:cNvPr>
          <p:cNvSpPr/>
          <p:nvPr/>
        </p:nvSpPr>
        <p:spPr>
          <a:xfrm>
            <a:off x="1907704" y="8248"/>
            <a:ext cx="5472608" cy="206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de-DE"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Schema istituzionale </a:t>
            </a:r>
            <a:r>
              <a:rPr lang="de-DE" sz="1400" b="1" dirty="0">
                <a:solidFill>
                  <a:prstClr val="black"/>
                </a:solidFill>
                <a:latin typeface="Arial" panose="020B0604020202020204" pitchFamily="34" charset="0"/>
                <a:cs typeface="Arial" panose="020B0604020202020204" pitchFamily="34" charset="0"/>
              </a:rPr>
              <a:t>di un'associazione di promozione sociale</a:t>
            </a:r>
            <a:endParaRPr kumimoji="0" lang="it-IT"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2" name="Rechteck: abgerundete Ecken 11">
            <a:extLst>
              <a:ext uri="{FF2B5EF4-FFF2-40B4-BE49-F238E27FC236}">
                <a16:creationId xmlns:a16="http://schemas.microsoft.com/office/drawing/2014/main" id="{5A5DF6E9-F132-4E20-AD70-61A7DB9BAD8F}"/>
              </a:ext>
            </a:extLst>
          </p:cNvPr>
          <p:cNvSpPr/>
          <p:nvPr/>
        </p:nvSpPr>
        <p:spPr>
          <a:xfrm>
            <a:off x="6245230" y="404664"/>
            <a:ext cx="2719258" cy="12410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Collegio dei probiviri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È composto da membri eletti da parte dell‘assemblea dei soci. Ha la funzione di decidere su questioni </a:t>
            </a:r>
            <a:r>
              <a:rPr lang="de-DE" sz="900" dirty="0">
                <a:solidFill>
                  <a:prstClr val="black"/>
                </a:solidFill>
                <a:latin typeface="Arial" panose="020B0604020202020204" pitchFamily="34" charset="0"/>
                <a:cs typeface="Arial" panose="020B0604020202020204" pitchFamily="34" charset="0"/>
              </a:rPr>
              <a:t>relative al rapporto associativo, insorte fra i soci o fra il consiglio direttivo e singoli soci o gruppi di soci</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(non si tratta di un organo obbligatorio)</a:t>
            </a:r>
          </a:p>
        </p:txBody>
      </p:sp>
      <p:sp>
        <p:nvSpPr>
          <p:cNvPr id="13" name="Rechteck: abgerundete Ecken 12">
            <a:extLst>
              <a:ext uri="{FF2B5EF4-FFF2-40B4-BE49-F238E27FC236}">
                <a16:creationId xmlns:a16="http://schemas.microsoft.com/office/drawing/2014/main" id="{E8170B1E-A5E3-4B2D-9FBF-ADCE0CF632DD}"/>
              </a:ext>
            </a:extLst>
          </p:cNvPr>
          <p:cNvSpPr/>
          <p:nvPr/>
        </p:nvSpPr>
        <p:spPr>
          <a:xfrm>
            <a:off x="4499992" y="5235175"/>
            <a:ext cx="1008112" cy="30514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900" dirty="0">
                <a:solidFill>
                  <a:prstClr val="black"/>
                </a:solidFill>
                <a:latin typeface="Arial" panose="020B0604020202020204" pitchFamily="34" charset="0"/>
                <a:cs typeface="Arial" panose="020B0604020202020204" pitchFamily="34" charset="0"/>
              </a:rPr>
              <a:t>I soci con diritto di voto formano</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4" name="Rechteck: abgerundete Ecken 13">
            <a:extLst>
              <a:ext uri="{FF2B5EF4-FFF2-40B4-BE49-F238E27FC236}">
                <a16:creationId xmlns:a16="http://schemas.microsoft.com/office/drawing/2014/main" id="{A2528F5C-7D75-4A90-BD20-F7A46B02749C}"/>
              </a:ext>
            </a:extLst>
          </p:cNvPr>
          <p:cNvSpPr/>
          <p:nvPr/>
        </p:nvSpPr>
        <p:spPr>
          <a:xfrm>
            <a:off x="1403648" y="3226490"/>
            <a:ext cx="1512168" cy="27027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900" dirty="0">
                <a:solidFill>
                  <a:prstClr val="black"/>
                </a:solidFill>
                <a:latin typeface="Arial" panose="020B0604020202020204" pitchFamily="34" charset="0"/>
                <a:cs typeface="Arial" panose="020B0604020202020204" pitchFamily="34" charset="0"/>
              </a:rPr>
              <a:t>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legge, se l‘associazione supera le soglie previste</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5" name="Rechteck: abgerundete Ecken 14">
            <a:extLst>
              <a:ext uri="{FF2B5EF4-FFF2-40B4-BE49-F238E27FC236}">
                <a16:creationId xmlns:a16="http://schemas.microsoft.com/office/drawing/2014/main" id="{605F41FB-69AC-40E4-BC6F-1BDEB7471354}"/>
              </a:ext>
            </a:extLst>
          </p:cNvPr>
          <p:cNvSpPr/>
          <p:nvPr/>
        </p:nvSpPr>
        <p:spPr>
          <a:xfrm>
            <a:off x="6245230" y="1730946"/>
            <a:ext cx="2719258" cy="13456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Revisori di cassa</a:t>
            </a:r>
          </a:p>
          <a:p>
            <a:pPr lvl="0" algn="just"/>
            <a:r>
              <a:rPr lang="de-DE" sz="900" dirty="0">
                <a:solidFill>
                  <a:prstClr val="black"/>
                </a:solidFill>
                <a:latin typeface="Arial" panose="020B0604020202020204" pitchFamily="34" charset="0"/>
                <a:cs typeface="Arial" panose="020B0604020202020204" pitchFamily="34" charset="0"/>
              </a:rPr>
              <a:t>Non si tratta di un organo obbliagatorio (è quindi un organo </a:t>
            </a:r>
            <a:r>
              <a:rPr lang="de-DE" sz="900" dirty="0" err="1">
                <a:solidFill>
                  <a:prstClr val="black"/>
                </a:solidFill>
                <a:latin typeface="Arial" panose="020B0604020202020204" pitchFamily="34" charset="0"/>
                <a:cs typeface="Arial" panose="020B0604020202020204" pitchFamily="34" charset="0"/>
              </a:rPr>
              <a:t>diverso</a:t>
            </a:r>
            <a:r>
              <a:rPr lang="de-DE" sz="900" dirty="0">
                <a:solidFill>
                  <a:prstClr val="black"/>
                </a:solidFill>
                <a:latin typeface="Arial" panose="020B0604020202020204" pitchFamily="34" charset="0"/>
                <a:cs typeface="Arial" panose="020B0604020202020204" pitchFamily="34" charset="0"/>
              </a:rPr>
              <a:t> dal </a:t>
            </a:r>
            <a:r>
              <a:rPr lang="de-DE" sz="900" dirty="0" err="1">
                <a:solidFill>
                  <a:prstClr val="black"/>
                </a:solidFill>
                <a:latin typeface="Arial" panose="020B0604020202020204" pitchFamily="34" charset="0"/>
                <a:cs typeface="Arial" panose="020B0604020202020204" pitchFamily="34" charset="0"/>
              </a:rPr>
              <a:t>c.d</a:t>
            </a:r>
            <a:r>
              <a:rPr lang="de-DE" sz="900" dirty="0">
                <a:solidFill>
                  <a:prstClr val="black"/>
                </a:solidFill>
                <a:latin typeface="Arial" panose="020B0604020202020204" pitchFamily="34" charset="0"/>
                <a:cs typeface="Arial" panose="020B0604020202020204" pitchFamily="34" charset="0"/>
              </a:rPr>
              <a:t>. organo di controllo previsto dall'art. 30 del d.lgs 117/2017) che di solito ha il </a:t>
            </a:r>
            <a:r>
              <a:rPr lang="de-DE" sz="900" dirty="0" err="1">
                <a:solidFill>
                  <a:prstClr val="black"/>
                </a:solidFill>
                <a:latin typeface="Arial" panose="020B0604020202020204" pitchFamily="34" charset="0"/>
                <a:cs typeface="Arial" panose="020B0604020202020204" pitchFamily="34" charset="0"/>
              </a:rPr>
              <a:t>compito</a:t>
            </a:r>
            <a:r>
              <a:rPr lang="de-DE" sz="900" dirty="0">
                <a:solidFill>
                  <a:prstClr val="black"/>
                </a:solidFill>
                <a:latin typeface="Arial" panose="020B0604020202020204" pitchFamily="34" charset="0"/>
                <a:cs typeface="Arial" panose="020B0604020202020204" pitchFamily="34" charset="0"/>
              </a:rPr>
              <a:t> di controllare i contenuti del bilancio predisposto da parte del consiglio direttivo e di </a:t>
            </a:r>
            <a:r>
              <a:rPr lang="de-DE" sz="900" dirty="0" err="1">
                <a:solidFill>
                  <a:prstClr val="black"/>
                </a:solidFill>
                <a:latin typeface="Arial" panose="020B0604020202020204" pitchFamily="34" charset="0"/>
                <a:cs typeface="Arial" panose="020B0604020202020204" pitchFamily="34" charset="0"/>
              </a:rPr>
              <a:t>predisporre</a:t>
            </a:r>
            <a:r>
              <a:rPr lang="de-DE" sz="900" dirty="0">
                <a:solidFill>
                  <a:prstClr val="black"/>
                </a:solidFill>
                <a:latin typeface="Arial" panose="020B0604020202020204" pitchFamily="34" charset="0"/>
                <a:cs typeface="Arial" panose="020B0604020202020204" pitchFamily="34" charset="0"/>
              </a:rPr>
              <a:t> una relativa relazione per l'assemblea. </a:t>
            </a:r>
          </a:p>
        </p:txBody>
      </p:sp>
      <p:sp>
        <p:nvSpPr>
          <p:cNvPr id="16" name="Rechteck 15">
            <a:extLst>
              <a:ext uri="{FF2B5EF4-FFF2-40B4-BE49-F238E27FC236}">
                <a16:creationId xmlns:a16="http://schemas.microsoft.com/office/drawing/2014/main" id="{928DDA38-73F3-440F-B091-D3B5244A3828}"/>
              </a:ext>
            </a:extLst>
          </p:cNvPr>
          <p:cNvSpPr/>
          <p:nvPr/>
        </p:nvSpPr>
        <p:spPr>
          <a:xfrm>
            <a:off x="5004048" y="3280806"/>
            <a:ext cx="936104" cy="229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900" dirty="0">
                <a:solidFill>
                  <a:prstClr val="black"/>
                </a:solidFill>
                <a:latin typeface="Arial" panose="020B0604020202020204" pitchFamily="34" charset="0"/>
                <a:cs typeface="Arial" panose="020B0604020202020204" pitchFamily="34" charset="0"/>
              </a:rPr>
              <a:t>elegge</a:t>
            </a:r>
            <a:r>
              <a:rPr kumimoji="0" lang="de-DE"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7" name="Pfeil: nach oben 16">
            <a:extLst>
              <a:ext uri="{FF2B5EF4-FFF2-40B4-BE49-F238E27FC236}">
                <a16:creationId xmlns:a16="http://schemas.microsoft.com/office/drawing/2014/main" id="{9A02C18E-B78D-4E60-A972-F6303BB60925}"/>
              </a:ext>
            </a:extLst>
          </p:cNvPr>
          <p:cNvSpPr/>
          <p:nvPr/>
        </p:nvSpPr>
        <p:spPr>
          <a:xfrm>
            <a:off x="6849039" y="3123497"/>
            <a:ext cx="216024" cy="361021"/>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Rechteck 17">
            <a:extLst>
              <a:ext uri="{FF2B5EF4-FFF2-40B4-BE49-F238E27FC236}">
                <a16:creationId xmlns:a16="http://schemas.microsoft.com/office/drawing/2014/main" id="{D47952BC-48B0-40EB-9C27-25A747DABF3F}"/>
              </a:ext>
            </a:extLst>
          </p:cNvPr>
          <p:cNvSpPr/>
          <p:nvPr/>
        </p:nvSpPr>
        <p:spPr>
          <a:xfrm>
            <a:off x="7164289" y="3142675"/>
            <a:ext cx="1512168" cy="286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sz="900" dirty="0">
                <a:solidFill>
                  <a:prstClr val="black"/>
                </a:solidFill>
                <a:latin typeface="Arial" panose="020B0604020202020204" pitchFamily="34" charset="0"/>
                <a:cs typeface="Arial" panose="020B0604020202020204" pitchFamily="34" charset="0"/>
              </a:rPr>
              <a:t>elegge, se tali organi sono previsti dallo statuto</a:t>
            </a:r>
            <a:endParaRPr kumimoji="0" lang="it-IT" sz="9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101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A4A99D10-26EA-4272-B0AE-622F7046F575}"/>
              </a:ext>
            </a:extLst>
          </p:cNvPr>
          <p:cNvSpPr/>
          <p:nvPr/>
        </p:nvSpPr>
        <p:spPr>
          <a:xfrm>
            <a:off x="2843808" y="2204864"/>
            <a:ext cx="3312368" cy="2088233"/>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latin typeface="Arial" panose="020B0604020202020204" pitchFamily="34" charset="0"/>
                <a:cs typeface="Arial" panose="020B0604020202020204" pitchFamily="34" charset="0"/>
              </a:rPr>
              <a:t>Elementi dello statuto di un'associazione di promozione sociale</a:t>
            </a:r>
          </a:p>
          <a:p>
            <a:pPr algn="ctr"/>
            <a:r>
              <a:rPr lang="de-DE" sz="1200" dirty="0">
                <a:latin typeface="Arial" panose="020B0604020202020204" pitchFamily="34" charset="0"/>
                <a:cs typeface="Arial" panose="020B0604020202020204" pitchFamily="34" charset="0"/>
              </a:rPr>
              <a:t>(d.lgs. 117/2017 </a:t>
            </a:r>
          </a:p>
          <a:p>
            <a:pPr algn="ctr"/>
            <a:r>
              <a:rPr lang="it-IT" sz="1200" dirty="0">
                <a:latin typeface="Arial" panose="020B0604020202020204" pitchFamily="34" charset="0"/>
                <a:cs typeface="Arial" panose="020B0604020202020204" pitchFamily="34" charset="0"/>
              </a:rPr>
              <a:t>"</a:t>
            </a:r>
            <a:r>
              <a:rPr lang="de-DE" sz="1200" dirty="0">
                <a:latin typeface="Arial" panose="020B0604020202020204" pitchFamily="34" charset="0"/>
                <a:cs typeface="Arial" panose="020B0604020202020204" pitchFamily="34" charset="0"/>
              </a:rPr>
              <a:t>Codice del Terzo settore</a:t>
            </a:r>
            <a:r>
              <a:rPr lang="it-IT" sz="1200" dirty="0">
                <a:latin typeface="Arial" panose="020B0604020202020204" pitchFamily="34" charset="0"/>
                <a:cs typeface="Arial" panose="020B0604020202020204" pitchFamily="34" charset="0"/>
              </a:rPr>
              <a:t>"</a:t>
            </a:r>
            <a:r>
              <a:rPr lang="de-DE" sz="1200" dirty="0">
                <a:latin typeface="Arial" panose="020B0604020202020204" pitchFamily="34" charset="0"/>
                <a:cs typeface="Arial" panose="020B0604020202020204" pitchFamily="34" charset="0"/>
              </a:rPr>
              <a:t>)</a:t>
            </a:r>
          </a:p>
        </p:txBody>
      </p:sp>
      <p:sp>
        <p:nvSpPr>
          <p:cNvPr id="3" name="Rechteck: abgerundete Ecken 2">
            <a:extLst>
              <a:ext uri="{FF2B5EF4-FFF2-40B4-BE49-F238E27FC236}">
                <a16:creationId xmlns:a16="http://schemas.microsoft.com/office/drawing/2014/main" id="{BA31914D-2713-4A10-868F-AE27D79557F2}"/>
              </a:ext>
            </a:extLst>
          </p:cNvPr>
          <p:cNvSpPr/>
          <p:nvPr/>
        </p:nvSpPr>
        <p:spPr>
          <a:xfrm>
            <a:off x="179508" y="116632"/>
            <a:ext cx="2520280" cy="15841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Denominazione, forma giuridica e sede: </a:t>
            </a:r>
          </a:p>
          <a:p>
            <a:pPr lvl="0" algn="just">
              <a:buFont typeface="Wingdings" pitchFamily="2" charset="2"/>
              <a:buChar char="ü"/>
              <a:defRPr/>
            </a:pPr>
            <a:r>
              <a:rPr lang="de-AT" sz="800" dirty="0">
                <a:solidFill>
                  <a:prstClr val="black"/>
                </a:solidFill>
                <a:latin typeface="Arial" pitchFamily="34" charset="0"/>
                <a:cs typeface="Arial" pitchFamily="34" charset="0"/>
              </a:rPr>
              <a:t>Disposizione che prevede che l‘acronimo APS sarà aggiunto alla denominazione a seguito dell‘iscrizione come associazione di promozione sociale. </a:t>
            </a:r>
          </a:p>
          <a:p>
            <a:pPr lvl="0" algn="just">
              <a:buFont typeface="Wingdings" pitchFamily="2" charset="2"/>
              <a:buChar char="ü"/>
              <a:defRPr/>
            </a:pPr>
            <a:r>
              <a:rPr lang="de-AT" sz="800" dirty="0">
                <a:solidFill>
                  <a:prstClr val="black"/>
                </a:solidFill>
                <a:latin typeface="Arial" pitchFamily="34" charset="0"/>
                <a:cs typeface="Arial" pitchFamily="34" charset="0"/>
              </a:rPr>
              <a:t>Deve trattarsi di un‘associazione (riconosciuta o non riconosciuta).</a:t>
            </a:r>
          </a:p>
          <a:p>
            <a:pPr lvl="0" algn="just">
              <a:buFont typeface="Wingdings" pitchFamily="2" charset="2"/>
              <a:buChar char="ü"/>
              <a:defRPr/>
            </a:pPr>
            <a:r>
              <a:rPr lang="de-AT" sz="800" dirty="0">
                <a:solidFill>
                  <a:prstClr val="black"/>
                </a:solidFill>
                <a:latin typeface="Arial" pitchFamily="34" charset="0"/>
                <a:cs typeface="Arial" pitchFamily="34" charset="0"/>
              </a:rPr>
              <a:t>Deve essere prevista la sede dell‘associazione (indicare l‘indirizzo; è possibile prevedere che il trasferimento della sede nello stesso Comune può avvenire con delibera del Consiglio direttivo senza che ciò comporti modifica statutaria).</a:t>
            </a:r>
          </a:p>
        </p:txBody>
      </p:sp>
      <p:sp>
        <p:nvSpPr>
          <p:cNvPr id="4" name="Rechteck: abgerundete Ecken 3">
            <a:extLst>
              <a:ext uri="{FF2B5EF4-FFF2-40B4-BE49-F238E27FC236}">
                <a16:creationId xmlns:a16="http://schemas.microsoft.com/office/drawing/2014/main" id="{7FB61DD4-AB2E-4310-B63D-591687E40765}"/>
              </a:ext>
            </a:extLst>
          </p:cNvPr>
          <p:cNvSpPr/>
          <p:nvPr/>
        </p:nvSpPr>
        <p:spPr>
          <a:xfrm>
            <a:off x="2771800" y="116632"/>
            <a:ext cx="2520280" cy="15841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Finalità e assenza dello scopo di lucro: </a:t>
            </a:r>
          </a:p>
          <a:p>
            <a:pPr lvl="0" algn="just">
              <a:defRPr/>
            </a:pPr>
            <a:r>
              <a:rPr lang="de-AT" sz="800" dirty="0">
                <a:solidFill>
                  <a:prstClr val="black"/>
                </a:solidFill>
                <a:latin typeface="Arial" pitchFamily="34" charset="0"/>
                <a:cs typeface="Arial" pitchFamily="34" charset="0"/>
              </a:rPr>
              <a:t>L‘associazione deve perseguire finalità civiche, solidaristiche e di utilità sociale e deve essere escluso lo scopo di lucro. Deve essere previsto il divieto di distribuzione del patrimonio e di utili e avanzi di gestione fra gli associati; il </a:t>
            </a:r>
            <a:r>
              <a:rPr lang="it-IT" sz="800" dirty="0">
                <a:solidFill>
                  <a:prstClr val="black"/>
                </a:solidFill>
                <a:latin typeface="Arial" pitchFamily="34" charset="0"/>
                <a:cs typeface="Arial" pitchFamily="34" charset="0"/>
              </a:rPr>
              <a:t>patrimonio dell’associazione deve essere utilizzato per lo svolgimento dell'attività statutaria ai fini dell'esclusivo perseguimento di finalità civiche, solidaristiche e di utilità sociale</a:t>
            </a:r>
            <a:r>
              <a:rPr lang="de-AT" sz="800" dirty="0">
                <a:solidFill>
                  <a:prstClr val="black"/>
                </a:solidFill>
                <a:latin typeface="Arial" pitchFamily="34" charset="0"/>
                <a:cs typeface="Arial" pitchFamily="34" charset="0"/>
              </a:rPr>
              <a:t>. In  caso di scioglimento il patrimonio dovrà essere devoluto nel rispetto della normativa vigente ad altri enti del terzo settore.</a:t>
            </a:r>
          </a:p>
        </p:txBody>
      </p:sp>
      <p:sp>
        <p:nvSpPr>
          <p:cNvPr id="5" name="Rechteck: abgerundete Ecken 4">
            <a:extLst>
              <a:ext uri="{FF2B5EF4-FFF2-40B4-BE49-F238E27FC236}">
                <a16:creationId xmlns:a16="http://schemas.microsoft.com/office/drawing/2014/main" id="{F263EFF2-AE0B-442F-B147-1B791AB99F56}"/>
              </a:ext>
            </a:extLst>
          </p:cNvPr>
          <p:cNvSpPr/>
          <p:nvPr/>
        </p:nvSpPr>
        <p:spPr>
          <a:xfrm>
            <a:off x="5364092" y="116632"/>
            <a:ext cx="3528388" cy="15841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Attività: </a:t>
            </a:r>
          </a:p>
          <a:p>
            <a:pPr indent="-171450" algn="just">
              <a:buFont typeface="Wingdings" pitchFamily="2" charset="2"/>
              <a:buChar char="ü"/>
              <a:defRPr/>
            </a:pPr>
            <a:r>
              <a:rPr lang="de-AT" sz="800" dirty="0">
                <a:solidFill>
                  <a:prstClr val="black"/>
                </a:solidFill>
                <a:latin typeface="Arial" pitchFamily="34" charset="0"/>
                <a:cs typeface="Arial" pitchFamily="34" charset="0"/>
              </a:rPr>
              <a:t>Deve essere previsto lo svolgimento in via prevalente o esclusiva di una o più attività di interesse generale previste dall‘art. 5 del d.lgs. 117/2017. Nella descrizione delle </a:t>
            </a:r>
            <a:r>
              <a:rPr lang="it-IT" sz="800" dirty="0">
                <a:solidFill>
                  <a:prstClr val="black"/>
                </a:solidFill>
                <a:latin typeface="Arial" pitchFamily="34" charset="0"/>
                <a:cs typeface="Arial" pitchFamily="34" charset="0"/>
              </a:rPr>
              <a:t>attività è importante, per quanto possibile, attenersi strettamente alla formulazione del Codice del Terzo settore. Qualora siano previste misure particolari più specifiche, tali misure devono essere precedute dalle attività di interesse </a:t>
            </a:r>
            <a:r>
              <a:rPr lang="de-AT" sz="800" dirty="0">
                <a:solidFill>
                  <a:prstClr val="black"/>
                </a:solidFill>
                <a:latin typeface="Arial" pitchFamily="34" charset="0"/>
                <a:cs typeface="Arial" pitchFamily="34" charset="0"/>
              </a:rPr>
              <a:t>generale previste dal Codice; devono essere comunque riconducibili alle attività di interesse generale indicate dallo statuto.</a:t>
            </a:r>
          </a:p>
          <a:p>
            <a:pPr indent="-171450" algn="just">
              <a:buFont typeface="Wingdings" pitchFamily="2" charset="2"/>
              <a:buChar char="ü"/>
              <a:defRPr/>
            </a:pPr>
            <a:r>
              <a:rPr lang="it-IT" sz="800" dirty="0">
                <a:solidFill>
                  <a:prstClr val="black"/>
                </a:solidFill>
                <a:latin typeface="Arial" pitchFamily="34" charset="0"/>
                <a:cs typeface="Arial" pitchFamily="34" charset="0"/>
              </a:rPr>
              <a:t>Lo svolgimento di “attività diverse” ai sensi dell'articolo 6 del d.lgs 117/2017 è consentito qualora lo statuto preveda espressamente che tali attività possono essere svolte e che sono secondarie e strumentali rispetto all'attività principale </a:t>
            </a:r>
            <a:r>
              <a:rPr lang="de-AT" sz="800" dirty="0">
                <a:solidFill>
                  <a:prstClr val="black"/>
                </a:solidFill>
                <a:latin typeface="Arial" pitchFamily="34" charset="0"/>
                <a:cs typeface="Arial" pitchFamily="34" charset="0"/>
              </a:rPr>
              <a:t>svolta nell'interesse generale.</a:t>
            </a:r>
          </a:p>
        </p:txBody>
      </p:sp>
      <p:sp>
        <p:nvSpPr>
          <p:cNvPr id="6" name="Rechteck: abgerundete Ecken 5">
            <a:extLst>
              <a:ext uri="{FF2B5EF4-FFF2-40B4-BE49-F238E27FC236}">
                <a16:creationId xmlns:a16="http://schemas.microsoft.com/office/drawing/2014/main" id="{AA203DC3-BA6C-47B8-9B72-0D04B2EDF73D}"/>
              </a:ext>
            </a:extLst>
          </p:cNvPr>
          <p:cNvSpPr/>
          <p:nvPr/>
        </p:nvSpPr>
        <p:spPr>
          <a:xfrm>
            <a:off x="6444210" y="1772816"/>
            <a:ext cx="2448268" cy="5040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Patrimonio: </a:t>
            </a:r>
          </a:p>
          <a:p>
            <a:pPr lvl="0" algn="just">
              <a:defRPr/>
            </a:pPr>
            <a:r>
              <a:rPr lang="de-AT" sz="800" dirty="0">
                <a:solidFill>
                  <a:prstClr val="black"/>
                </a:solidFill>
                <a:latin typeface="Arial" pitchFamily="34" charset="0"/>
                <a:cs typeface="Arial" pitchFamily="34" charset="0"/>
              </a:rPr>
              <a:t>Indicazione del patrimonio (necessario se l‘associazione intende richiedere il riconoscimento della personalità giuridica).</a:t>
            </a:r>
          </a:p>
        </p:txBody>
      </p:sp>
      <p:sp>
        <p:nvSpPr>
          <p:cNvPr id="7" name="Rechteck: abgerundete Ecken 6">
            <a:extLst>
              <a:ext uri="{FF2B5EF4-FFF2-40B4-BE49-F238E27FC236}">
                <a16:creationId xmlns:a16="http://schemas.microsoft.com/office/drawing/2014/main" id="{493FC338-B3BF-4127-BCCE-25CC94B4D7C9}"/>
              </a:ext>
            </a:extLst>
          </p:cNvPr>
          <p:cNvSpPr/>
          <p:nvPr/>
        </p:nvSpPr>
        <p:spPr>
          <a:xfrm>
            <a:off x="179512" y="1772810"/>
            <a:ext cx="2358783" cy="14401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AT" sz="800" b="1" dirty="0">
                <a:solidFill>
                  <a:prstClr val="black"/>
                </a:solidFill>
                <a:latin typeface="Arial" pitchFamily="34" charset="0"/>
                <a:cs typeface="Arial" pitchFamily="34" charset="0"/>
              </a:rPr>
              <a:t>Diritti e doveri dei soci:</a:t>
            </a:r>
            <a:r>
              <a:rPr lang="de-AT" sz="800" dirty="0">
                <a:solidFill>
                  <a:prstClr val="black"/>
                </a:solidFill>
                <a:latin typeface="Arial" pitchFamily="34" charset="0"/>
                <a:cs typeface="Arial" pitchFamily="34" charset="0"/>
              </a:rPr>
              <a:t> I diritti e gli obblighi dei soci devono essere previsti. Devono essere previsti il diritto di voto dei soci ed il diritto dei soci di </a:t>
            </a:r>
            <a:r>
              <a:rPr lang="it-IT" sz="800" dirty="0">
                <a:solidFill>
                  <a:prstClr val="black"/>
                </a:solidFill>
                <a:latin typeface="Arial" pitchFamily="34" charset="0"/>
                <a:cs typeface="Arial" pitchFamily="34" charset="0"/>
              </a:rPr>
              <a:t>consultare i libri dell'associazione (previsti ex art. 15 del d.lgs. 117/2017); le modalità di esercizio di tale diritto devono </a:t>
            </a:r>
            <a:r>
              <a:rPr lang="de-AT" sz="800" dirty="0">
                <a:solidFill>
                  <a:prstClr val="black"/>
                </a:solidFill>
                <a:latin typeface="Arial" pitchFamily="34" charset="0"/>
                <a:cs typeface="Arial" pitchFamily="34" charset="0"/>
              </a:rPr>
              <a:t>essere indicate dallo statuto (forma dell‘istanza, organo competente, termine massimo entro il quale l‘accesso viene garantito).</a:t>
            </a:r>
            <a:endParaRPr lang="it-IT" sz="800" dirty="0">
              <a:solidFill>
                <a:prstClr val="black"/>
              </a:solidFill>
              <a:latin typeface="Arial" pitchFamily="34" charset="0"/>
              <a:cs typeface="Arial" pitchFamily="34" charset="0"/>
            </a:endParaRPr>
          </a:p>
        </p:txBody>
      </p:sp>
      <p:sp>
        <p:nvSpPr>
          <p:cNvPr id="8" name="Rechteck: abgerundete Ecken 7">
            <a:extLst>
              <a:ext uri="{FF2B5EF4-FFF2-40B4-BE49-F238E27FC236}">
                <a16:creationId xmlns:a16="http://schemas.microsoft.com/office/drawing/2014/main" id="{77A92EEF-8C7A-4D64-ABDB-429976CBC0C4}"/>
              </a:ext>
            </a:extLst>
          </p:cNvPr>
          <p:cNvSpPr/>
          <p:nvPr/>
        </p:nvSpPr>
        <p:spPr>
          <a:xfrm>
            <a:off x="179512" y="3284983"/>
            <a:ext cx="2358783" cy="5040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Volontariato: </a:t>
            </a:r>
          </a:p>
          <a:p>
            <a:pPr lvl="0" algn="just">
              <a:defRPr/>
            </a:pPr>
            <a:r>
              <a:rPr lang="de-AT" sz="800" dirty="0">
                <a:solidFill>
                  <a:prstClr val="black"/>
                </a:solidFill>
                <a:latin typeface="Arial" pitchFamily="34" charset="0"/>
                <a:cs typeface="Arial" pitchFamily="34" charset="0"/>
              </a:rPr>
              <a:t>L‘attività deve essere svolta prevalentemente da parte dei soci dell‘associazione. </a:t>
            </a:r>
          </a:p>
        </p:txBody>
      </p:sp>
      <p:sp>
        <p:nvSpPr>
          <p:cNvPr id="9" name="Rechteck: abgerundete Ecken 8">
            <a:extLst>
              <a:ext uri="{FF2B5EF4-FFF2-40B4-BE49-F238E27FC236}">
                <a16:creationId xmlns:a16="http://schemas.microsoft.com/office/drawing/2014/main" id="{0559D327-3B7F-4899-A904-474F63874472}"/>
              </a:ext>
            </a:extLst>
          </p:cNvPr>
          <p:cNvSpPr/>
          <p:nvPr/>
        </p:nvSpPr>
        <p:spPr>
          <a:xfrm>
            <a:off x="179512" y="4725144"/>
            <a:ext cx="1944216" cy="12241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Ammissione di nuovi soci: </a:t>
            </a:r>
          </a:p>
          <a:p>
            <a:pPr lvl="0" algn="just">
              <a:defRPr/>
            </a:pPr>
            <a:r>
              <a:rPr lang="de-AT" sz="800" dirty="0">
                <a:solidFill>
                  <a:prstClr val="black"/>
                </a:solidFill>
                <a:latin typeface="Arial" pitchFamily="34" charset="0"/>
                <a:cs typeface="Arial" pitchFamily="34" charset="0"/>
              </a:rPr>
              <a:t>Previsione dei criteri di ammissione di nuovi soci (l‘ammissione deve avvenire sulla base di una istanza dell‘interessato, previsione dell‘iscrizione nel libro dei soci, organo competente per l‘ammissione dei soci). L‘eventuale diniego deve essere motivato</a:t>
            </a:r>
          </a:p>
        </p:txBody>
      </p:sp>
      <p:sp>
        <p:nvSpPr>
          <p:cNvPr id="10" name="Rechteck: abgerundete Ecken 9">
            <a:extLst>
              <a:ext uri="{FF2B5EF4-FFF2-40B4-BE49-F238E27FC236}">
                <a16:creationId xmlns:a16="http://schemas.microsoft.com/office/drawing/2014/main" id="{E0B47E05-EA96-4D1D-AA6C-F8077FCF64BC}"/>
              </a:ext>
            </a:extLst>
          </p:cNvPr>
          <p:cNvSpPr/>
          <p:nvPr/>
        </p:nvSpPr>
        <p:spPr>
          <a:xfrm>
            <a:off x="179512" y="6021288"/>
            <a:ext cx="1944216" cy="5040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Esclusione di soci: </a:t>
            </a:r>
          </a:p>
          <a:p>
            <a:pPr lvl="0" algn="just">
              <a:defRPr/>
            </a:pPr>
            <a:r>
              <a:rPr lang="de-AT" sz="800" dirty="0">
                <a:solidFill>
                  <a:prstClr val="black"/>
                </a:solidFill>
                <a:latin typeface="Arial" pitchFamily="34" charset="0"/>
                <a:cs typeface="Arial" pitchFamily="34" charset="0"/>
              </a:rPr>
              <a:t>Devono essere previsti i criteri per l‘esclusione di associati e organo che decide </a:t>
            </a:r>
            <a:r>
              <a:rPr lang="de-AT" sz="800" dirty="0" err="1">
                <a:solidFill>
                  <a:prstClr val="black"/>
                </a:solidFill>
                <a:latin typeface="Arial" pitchFamily="34" charset="0"/>
                <a:cs typeface="Arial" pitchFamily="34" charset="0"/>
              </a:rPr>
              <a:t>sull‘esclusione</a:t>
            </a:r>
            <a:r>
              <a:rPr lang="de-AT" sz="800" dirty="0">
                <a:solidFill>
                  <a:prstClr val="black"/>
                </a:solidFill>
                <a:latin typeface="Arial" pitchFamily="34" charset="0"/>
                <a:cs typeface="Arial" pitchFamily="34" charset="0"/>
              </a:rPr>
              <a:t>.</a:t>
            </a:r>
          </a:p>
        </p:txBody>
      </p:sp>
      <p:sp>
        <p:nvSpPr>
          <p:cNvPr id="11" name="Rechteck: abgerundete Ecken 10">
            <a:extLst>
              <a:ext uri="{FF2B5EF4-FFF2-40B4-BE49-F238E27FC236}">
                <a16:creationId xmlns:a16="http://schemas.microsoft.com/office/drawing/2014/main" id="{4B8C25EF-A313-445C-B792-2540073B4A9A}"/>
              </a:ext>
            </a:extLst>
          </p:cNvPr>
          <p:cNvSpPr/>
          <p:nvPr/>
        </p:nvSpPr>
        <p:spPr>
          <a:xfrm>
            <a:off x="6461688" y="2348879"/>
            <a:ext cx="2430792" cy="8640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Organi dell‘associazione: </a:t>
            </a:r>
          </a:p>
          <a:p>
            <a:pPr lvl="0" algn="just">
              <a:defRPr/>
            </a:pPr>
            <a:r>
              <a:rPr lang="de-AT" sz="800" dirty="0">
                <a:solidFill>
                  <a:prstClr val="black"/>
                </a:solidFill>
                <a:latin typeface="Arial" pitchFamily="34" charset="0"/>
                <a:cs typeface="Arial" pitchFamily="34" charset="0"/>
              </a:rPr>
              <a:t>Indicazione degli organi associativi (Assemblea dei soci, Consiglio direttivo, Presidente; Organo di controllo, se necessario in base all‘art. 30 del d.lgs. 117/2017; è possibile prevedere ulteriori organi) e della durata della carica degli organi associativi eletti dall‘assemblea.</a:t>
            </a:r>
          </a:p>
        </p:txBody>
      </p:sp>
      <p:sp>
        <p:nvSpPr>
          <p:cNvPr id="12" name="Rechteck: abgerundete Ecken 11">
            <a:extLst>
              <a:ext uri="{FF2B5EF4-FFF2-40B4-BE49-F238E27FC236}">
                <a16:creationId xmlns:a16="http://schemas.microsoft.com/office/drawing/2014/main" id="{ACEA8EE0-0E35-4E30-B2B1-73405DFAE659}"/>
              </a:ext>
            </a:extLst>
          </p:cNvPr>
          <p:cNvSpPr/>
          <p:nvPr/>
        </p:nvSpPr>
        <p:spPr>
          <a:xfrm>
            <a:off x="2195736" y="4725144"/>
            <a:ext cx="4536504" cy="18722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Competenze dell'assemblea dei soci: </a:t>
            </a:r>
          </a:p>
          <a:p>
            <a:pPr algn="just"/>
            <a:r>
              <a:rPr lang="it-IT" sz="800" dirty="0">
                <a:solidFill>
                  <a:prstClr val="black"/>
                </a:solidFill>
                <a:latin typeface="Arial" pitchFamily="34" charset="0"/>
                <a:cs typeface="Arial" pitchFamily="34" charset="0"/>
              </a:rPr>
              <a:t>Devono essere previste/rispettate le competenze inderogabili dell'assemblea di cui all’ 25 del Codice del Terzo Settore: a. nomina e revoca i componenti degli organi </a:t>
            </a:r>
            <a:r>
              <a:rPr lang="de-AT" sz="800" dirty="0">
                <a:solidFill>
                  <a:prstClr val="black"/>
                </a:solidFill>
                <a:latin typeface="Arial" pitchFamily="34" charset="0"/>
                <a:cs typeface="Arial" pitchFamily="34" charset="0"/>
              </a:rPr>
              <a:t>sociali; </a:t>
            </a:r>
            <a:r>
              <a:rPr lang="it-IT" sz="800" dirty="0">
                <a:solidFill>
                  <a:prstClr val="black"/>
                </a:solidFill>
                <a:latin typeface="Arial" pitchFamily="34" charset="0"/>
                <a:cs typeface="Arial" pitchFamily="34" charset="0"/>
              </a:rPr>
              <a:t>b. nomina e revoca, qualora previsto, del soggetto incaricato della revisione legale dei </a:t>
            </a:r>
            <a:r>
              <a:rPr lang="de-AT" sz="800" dirty="0">
                <a:solidFill>
                  <a:prstClr val="black"/>
                </a:solidFill>
                <a:latin typeface="Arial" pitchFamily="34" charset="0"/>
                <a:cs typeface="Arial" pitchFamily="34" charset="0"/>
              </a:rPr>
              <a:t>conti; c. approvazione del bilancio; </a:t>
            </a:r>
            <a:r>
              <a:rPr lang="it-IT" sz="800" dirty="0">
                <a:solidFill>
                  <a:prstClr val="black"/>
                </a:solidFill>
                <a:latin typeface="Arial" pitchFamily="34" charset="0"/>
                <a:cs typeface="Arial" pitchFamily="34" charset="0"/>
              </a:rPr>
              <a:t>d. delibera sulla responsabilità dei componenti degli organi sociali e promuove azione di </a:t>
            </a:r>
            <a:r>
              <a:rPr lang="de-AT" sz="800" dirty="0">
                <a:solidFill>
                  <a:prstClr val="black"/>
                </a:solidFill>
                <a:latin typeface="Arial" pitchFamily="34" charset="0"/>
                <a:cs typeface="Arial" pitchFamily="34" charset="0"/>
              </a:rPr>
              <a:t>responsabilità nei loro confronti; </a:t>
            </a:r>
            <a:r>
              <a:rPr lang="it-IT" sz="800" dirty="0">
                <a:solidFill>
                  <a:prstClr val="black"/>
                </a:solidFill>
                <a:latin typeface="Arial" pitchFamily="34" charset="0"/>
                <a:cs typeface="Arial" pitchFamily="34" charset="0"/>
              </a:rPr>
              <a:t>e. delibera sull'esclusione degli associati, se l'atto costitutivo o lo statuto non attribuiscono la relativa competenza ad altro organo eletto dalla </a:t>
            </a:r>
            <a:r>
              <a:rPr lang="de-AT" sz="800" dirty="0">
                <a:solidFill>
                  <a:prstClr val="black"/>
                </a:solidFill>
                <a:latin typeface="Arial" pitchFamily="34" charset="0"/>
                <a:cs typeface="Arial" pitchFamily="34" charset="0"/>
              </a:rPr>
              <a:t>medesima; </a:t>
            </a:r>
            <a:r>
              <a:rPr lang="it-IT" sz="800" dirty="0">
                <a:solidFill>
                  <a:prstClr val="black"/>
                </a:solidFill>
                <a:latin typeface="Arial" pitchFamily="34" charset="0"/>
                <a:cs typeface="Arial" pitchFamily="34" charset="0"/>
              </a:rPr>
              <a:t>f. delibera sulle modificazioni dell'atto </a:t>
            </a:r>
            <a:r>
              <a:rPr lang="de-AT" sz="800" dirty="0">
                <a:solidFill>
                  <a:prstClr val="black"/>
                </a:solidFill>
                <a:latin typeface="Arial" pitchFamily="34" charset="0"/>
                <a:cs typeface="Arial" pitchFamily="34" charset="0"/>
              </a:rPr>
              <a:t>costitutivo o dello statuto; </a:t>
            </a:r>
            <a:r>
              <a:rPr lang="it-IT" sz="800" dirty="0">
                <a:solidFill>
                  <a:prstClr val="black"/>
                </a:solidFill>
                <a:latin typeface="Arial" pitchFamily="34" charset="0"/>
                <a:cs typeface="Arial" pitchFamily="34" charset="0"/>
              </a:rPr>
              <a:t>g. approva l'eventuale regolamento dei lavori </a:t>
            </a:r>
            <a:r>
              <a:rPr lang="de-AT" sz="800" dirty="0">
                <a:solidFill>
                  <a:prstClr val="black"/>
                </a:solidFill>
                <a:latin typeface="Arial" pitchFamily="34" charset="0"/>
                <a:cs typeface="Arial" pitchFamily="34" charset="0"/>
              </a:rPr>
              <a:t>assembleari; </a:t>
            </a:r>
            <a:r>
              <a:rPr lang="it-IT" sz="800" dirty="0">
                <a:solidFill>
                  <a:prstClr val="black"/>
                </a:solidFill>
                <a:latin typeface="Arial" pitchFamily="34" charset="0"/>
                <a:cs typeface="Arial" pitchFamily="34" charset="0"/>
              </a:rPr>
              <a:t>h. delibera sullo scioglimento, sulla trasformazione, sulla fusione o la scissione dell'associazione. Per quanto riguarda lo scioglimento, lo Statuto prevede che il trasferimento dei beni dell'associazione ad altro ente del Terzo Settore scelto dall'Assemblea [</a:t>
            </a:r>
            <a:r>
              <a:rPr lang="de-AT" sz="800" dirty="0" err="1">
                <a:solidFill>
                  <a:prstClr val="black"/>
                </a:solidFill>
                <a:latin typeface="Arial" pitchFamily="34" charset="0"/>
                <a:cs typeface="Arial" pitchFamily="34" charset="0"/>
              </a:rPr>
              <a:t>qualora</a:t>
            </a:r>
            <a:r>
              <a:rPr lang="de-AT" sz="800" dirty="0">
                <a:solidFill>
                  <a:prstClr val="black"/>
                </a:solidFill>
                <a:latin typeface="Arial" pitchFamily="34" charset="0"/>
                <a:cs typeface="Arial" pitchFamily="34" charset="0"/>
              </a:rPr>
              <a:t> non si </a:t>
            </a:r>
            <a:r>
              <a:rPr lang="de-AT" sz="800" dirty="0" err="1">
                <a:solidFill>
                  <a:prstClr val="black"/>
                </a:solidFill>
                <a:latin typeface="Arial" pitchFamily="34" charset="0"/>
                <a:cs typeface="Arial" pitchFamily="34" charset="0"/>
              </a:rPr>
              <a:t>tratti</a:t>
            </a:r>
            <a:r>
              <a:rPr lang="de-AT" sz="800" dirty="0">
                <a:solidFill>
                  <a:prstClr val="black"/>
                </a:solidFill>
                <a:latin typeface="Arial" pitchFamily="34" charset="0"/>
                <a:cs typeface="Arial" pitchFamily="34" charset="0"/>
              </a:rPr>
              <a:t> di associazione riconosciuta, lo statuto può </a:t>
            </a:r>
            <a:r>
              <a:rPr lang="de-AT" sz="800" dirty="0" err="1">
                <a:solidFill>
                  <a:prstClr val="black"/>
                </a:solidFill>
                <a:latin typeface="Arial" pitchFamily="34" charset="0"/>
                <a:cs typeface="Arial" pitchFamily="34" charset="0"/>
              </a:rPr>
              <a:t>prevedere</a:t>
            </a:r>
            <a:r>
              <a:rPr lang="de-AT" sz="800" dirty="0">
                <a:solidFill>
                  <a:prstClr val="black"/>
                </a:solidFill>
                <a:latin typeface="Arial" pitchFamily="34" charset="0"/>
                <a:cs typeface="Arial" pitchFamily="34" charset="0"/>
              </a:rPr>
              <a:t> che </a:t>
            </a:r>
            <a:r>
              <a:rPr lang="de-AT" sz="800" dirty="0" err="1">
                <a:solidFill>
                  <a:prstClr val="black"/>
                </a:solidFill>
                <a:latin typeface="Arial" pitchFamily="34" charset="0"/>
                <a:cs typeface="Arial" pitchFamily="34" charset="0"/>
              </a:rPr>
              <a:t>tale</a:t>
            </a:r>
            <a:r>
              <a:rPr lang="de-AT" sz="800" dirty="0">
                <a:solidFill>
                  <a:prstClr val="black"/>
                </a:solidFill>
                <a:latin typeface="Arial" pitchFamily="34" charset="0"/>
                <a:cs typeface="Arial" pitchFamily="34" charset="0"/>
              </a:rPr>
              <a:t> </a:t>
            </a:r>
            <a:r>
              <a:rPr lang="de-AT" sz="800" dirty="0" err="1">
                <a:solidFill>
                  <a:prstClr val="black"/>
                </a:solidFill>
                <a:latin typeface="Arial" pitchFamily="34" charset="0"/>
                <a:cs typeface="Arial" pitchFamily="34" charset="0"/>
              </a:rPr>
              <a:t>decisione</a:t>
            </a:r>
            <a:r>
              <a:rPr lang="de-AT" sz="800" dirty="0">
                <a:solidFill>
                  <a:prstClr val="black"/>
                </a:solidFill>
                <a:latin typeface="Arial" pitchFamily="34" charset="0"/>
                <a:cs typeface="Arial" pitchFamily="34" charset="0"/>
              </a:rPr>
              <a:t> </a:t>
            </a:r>
            <a:r>
              <a:rPr lang="de-AT" sz="800" dirty="0" err="1">
                <a:solidFill>
                  <a:prstClr val="black"/>
                </a:solidFill>
                <a:latin typeface="Arial" pitchFamily="34" charset="0"/>
                <a:cs typeface="Arial" pitchFamily="34" charset="0"/>
              </a:rPr>
              <a:t>spetta</a:t>
            </a:r>
            <a:r>
              <a:rPr lang="de-AT" sz="800" dirty="0">
                <a:solidFill>
                  <a:prstClr val="black"/>
                </a:solidFill>
                <a:latin typeface="Arial" pitchFamily="34" charset="0"/>
                <a:cs typeface="Arial" pitchFamily="34" charset="0"/>
              </a:rPr>
              <a:t> ad uno </a:t>
            </a:r>
            <a:r>
              <a:rPr lang="de-AT" sz="800" dirty="0" err="1">
                <a:solidFill>
                  <a:prstClr val="black"/>
                </a:solidFill>
                <a:latin typeface="Arial" pitchFamily="34" charset="0"/>
                <a:cs typeface="Arial" pitchFamily="34" charset="0"/>
              </a:rPr>
              <a:t>degli</a:t>
            </a:r>
            <a:r>
              <a:rPr lang="de-AT" sz="800" dirty="0">
                <a:solidFill>
                  <a:prstClr val="black"/>
                </a:solidFill>
                <a:latin typeface="Arial" pitchFamily="34" charset="0"/>
                <a:cs typeface="Arial" pitchFamily="34" charset="0"/>
              </a:rPr>
              <a:t> </a:t>
            </a:r>
            <a:r>
              <a:rPr lang="de-AT" sz="800" dirty="0" err="1">
                <a:solidFill>
                  <a:prstClr val="black"/>
                </a:solidFill>
                <a:latin typeface="Arial" pitchFamily="34" charset="0"/>
                <a:cs typeface="Arial" pitchFamily="34" charset="0"/>
              </a:rPr>
              <a:t>altri</a:t>
            </a:r>
            <a:r>
              <a:rPr lang="de-AT" sz="800" dirty="0">
                <a:solidFill>
                  <a:prstClr val="black"/>
                </a:solidFill>
                <a:latin typeface="Arial" pitchFamily="34" charset="0"/>
                <a:cs typeface="Arial" pitchFamily="34" charset="0"/>
              </a:rPr>
              <a:t> </a:t>
            </a:r>
            <a:r>
              <a:rPr lang="it-IT" sz="800" dirty="0">
                <a:solidFill>
                  <a:prstClr val="black"/>
                </a:solidFill>
                <a:latin typeface="Arial" pitchFamily="34" charset="0"/>
                <a:cs typeface="Arial" pitchFamily="34" charset="0"/>
              </a:rPr>
              <a:t>organi dell'associazione che sia eletto da parte de</a:t>
            </a:r>
            <a:r>
              <a:rPr lang="de-AT" sz="800" dirty="0" err="1">
                <a:solidFill>
                  <a:prstClr val="black"/>
                </a:solidFill>
                <a:latin typeface="Arial" pitchFamily="34" charset="0"/>
                <a:cs typeface="Arial" pitchFamily="34" charset="0"/>
              </a:rPr>
              <a:t>ll‘assemblea</a:t>
            </a:r>
            <a:r>
              <a:rPr lang="de-AT" sz="800" dirty="0">
                <a:solidFill>
                  <a:prstClr val="black"/>
                </a:solidFill>
                <a:latin typeface="Arial" pitchFamily="34" charset="0"/>
                <a:cs typeface="Arial" pitchFamily="34" charset="0"/>
              </a:rPr>
              <a:t>]</a:t>
            </a:r>
            <a:r>
              <a:rPr lang="it-IT" sz="800" dirty="0">
                <a:solidFill>
                  <a:prstClr val="black"/>
                </a:solidFill>
                <a:latin typeface="Arial" pitchFamily="34" charset="0"/>
                <a:cs typeface="Arial" pitchFamily="34" charset="0"/>
              </a:rPr>
              <a:t>; i. delibera sugli altri oggetti attribuiti dalla legge, dall'atto costitutivo o dallo statuto alla </a:t>
            </a:r>
            <a:r>
              <a:rPr lang="de-AT" sz="800" dirty="0">
                <a:solidFill>
                  <a:prstClr val="black"/>
                </a:solidFill>
                <a:latin typeface="Arial" pitchFamily="34" charset="0"/>
                <a:cs typeface="Arial" pitchFamily="34" charset="0"/>
              </a:rPr>
              <a:t>competenza dell‘assemblea.</a:t>
            </a:r>
          </a:p>
        </p:txBody>
      </p:sp>
      <p:sp>
        <p:nvSpPr>
          <p:cNvPr id="13" name="Rechteck: abgerundete Ecken 12">
            <a:extLst>
              <a:ext uri="{FF2B5EF4-FFF2-40B4-BE49-F238E27FC236}">
                <a16:creationId xmlns:a16="http://schemas.microsoft.com/office/drawing/2014/main" id="{E26C4EA6-939C-4E6F-904C-2CD6752008D1}"/>
              </a:ext>
            </a:extLst>
          </p:cNvPr>
          <p:cNvSpPr/>
          <p:nvPr/>
        </p:nvSpPr>
        <p:spPr>
          <a:xfrm>
            <a:off x="6461688" y="3284983"/>
            <a:ext cx="2448268" cy="7200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Consiglio direttivo e Presidente:</a:t>
            </a:r>
          </a:p>
          <a:p>
            <a:pPr lvl="0" algn="just">
              <a:buFont typeface="Wingdings" pitchFamily="2" charset="2"/>
              <a:buChar char="ü"/>
              <a:defRPr/>
            </a:pPr>
            <a:r>
              <a:rPr lang="de-AT" sz="800" dirty="0">
                <a:solidFill>
                  <a:prstClr val="black"/>
                </a:solidFill>
                <a:latin typeface="Arial" pitchFamily="34" charset="0"/>
                <a:cs typeface="Arial" pitchFamily="34" charset="0"/>
              </a:rPr>
              <a:t>Numero dei membri del Consiglio direttivo (organo di amministrazione) e competenze.</a:t>
            </a:r>
          </a:p>
          <a:p>
            <a:pPr lvl="0" algn="just">
              <a:buFont typeface="Wingdings" pitchFamily="2" charset="2"/>
              <a:buChar char="ü"/>
              <a:defRPr/>
            </a:pPr>
            <a:r>
              <a:rPr lang="de-AT" sz="800" dirty="0">
                <a:solidFill>
                  <a:prstClr val="black"/>
                </a:solidFill>
                <a:latin typeface="Arial" pitchFamily="34" charset="0"/>
                <a:cs typeface="Arial" pitchFamily="34" charset="0"/>
              </a:rPr>
              <a:t>Previsione della rappresentanza legale e delle altre competenze del Presidente</a:t>
            </a:r>
          </a:p>
        </p:txBody>
      </p:sp>
      <p:sp>
        <p:nvSpPr>
          <p:cNvPr id="14" name="Rechteck: abgerundete Ecken 13">
            <a:extLst>
              <a:ext uri="{FF2B5EF4-FFF2-40B4-BE49-F238E27FC236}">
                <a16:creationId xmlns:a16="http://schemas.microsoft.com/office/drawing/2014/main" id="{72D1C83F-1ADD-4279-B812-1FE70EA6AEA2}"/>
              </a:ext>
            </a:extLst>
          </p:cNvPr>
          <p:cNvSpPr/>
          <p:nvPr/>
        </p:nvSpPr>
        <p:spPr>
          <a:xfrm>
            <a:off x="6461688" y="4077071"/>
            <a:ext cx="2448267"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Organo di controllo: </a:t>
            </a:r>
          </a:p>
          <a:p>
            <a:pPr lvl="0" algn="just"/>
            <a:r>
              <a:rPr lang="de-AT" sz="800" dirty="0">
                <a:solidFill>
                  <a:prstClr val="black"/>
                </a:solidFill>
                <a:latin typeface="Arial" pitchFamily="34" charset="0"/>
                <a:cs typeface="Arial" pitchFamily="34" charset="0"/>
              </a:rPr>
              <a:t>Elezione da parte dell‘assemblea, se necessario; numero dei membri, durata dell‘incarico e attribuzioni)</a:t>
            </a:r>
          </a:p>
        </p:txBody>
      </p:sp>
      <p:sp>
        <p:nvSpPr>
          <p:cNvPr id="15" name="Rechteck: abgerundete Ecken 14">
            <a:extLst>
              <a:ext uri="{FF2B5EF4-FFF2-40B4-BE49-F238E27FC236}">
                <a16:creationId xmlns:a16="http://schemas.microsoft.com/office/drawing/2014/main" id="{E4F8D846-7C48-42AB-A844-E203B500A1F0}"/>
              </a:ext>
            </a:extLst>
          </p:cNvPr>
          <p:cNvSpPr/>
          <p:nvPr/>
        </p:nvSpPr>
        <p:spPr>
          <a:xfrm>
            <a:off x="6804248" y="4725144"/>
            <a:ext cx="2105707"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Eventuali ulteriori organi: </a:t>
            </a:r>
            <a:r>
              <a:rPr lang="de-AT" sz="800" dirty="0">
                <a:solidFill>
                  <a:prstClr val="black"/>
                </a:solidFill>
                <a:latin typeface="Arial" pitchFamily="34" charset="0"/>
                <a:cs typeface="Arial" pitchFamily="34" charset="0"/>
              </a:rPr>
              <a:t>Competenze e numero dei membri degli ulteriori organi (p.es. Collegio dei probiviri), se previsti dallo statuto</a:t>
            </a:r>
          </a:p>
        </p:txBody>
      </p:sp>
      <p:sp>
        <p:nvSpPr>
          <p:cNvPr id="16" name="Rechteck: abgerundete Ecken 15">
            <a:extLst>
              <a:ext uri="{FF2B5EF4-FFF2-40B4-BE49-F238E27FC236}">
                <a16:creationId xmlns:a16="http://schemas.microsoft.com/office/drawing/2014/main" id="{2C9D43F5-638E-4657-B150-B5A1104F1F18}"/>
              </a:ext>
            </a:extLst>
          </p:cNvPr>
          <p:cNvSpPr/>
          <p:nvPr/>
        </p:nvSpPr>
        <p:spPr>
          <a:xfrm>
            <a:off x="6804248" y="5373216"/>
            <a:ext cx="2088230" cy="1152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Disposizione finale:</a:t>
            </a:r>
          </a:p>
          <a:p>
            <a:pPr algn="just"/>
            <a:r>
              <a:rPr lang="it-IT" sz="800" dirty="0">
                <a:solidFill>
                  <a:prstClr val="black"/>
                </a:solidFill>
                <a:latin typeface="Arial" pitchFamily="34" charset="0"/>
                <a:cs typeface="Arial" pitchFamily="34" charset="0"/>
              </a:rPr>
              <a:t>Per tutto quanto non specificata-mente previsto dallo statuto si applicano le norme previste dagli artt. 14 ss. del Codice civile e dal Codice del terzo settore, e in particolare quelle che riguardano le associazioni di promozione sociale.</a:t>
            </a:r>
          </a:p>
        </p:txBody>
      </p:sp>
      <p:sp>
        <p:nvSpPr>
          <p:cNvPr id="17" name="Rechteck: abgerundete Ecken 16">
            <a:extLst>
              <a:ext uri="{FF2B5EF4-FFF2-40B4-BE49-F238E27FC236}">
                <a16:creationId xmlns:a16="http://schemas.microsoft.com/office/drawing/2014/main" id="{9750658D-06BA-44B3-BDCB-3FE0915A0129}"/>
              </a:ext>
            </a:extLst>
          </p:cNvPr>
          <p:cNvSpPr/>
          <p:nvPr/>
        </p:nvSpPr>
        <p:spPr>
          <a:xfrm>
            <a:off x="373792" y="3825040"/>
            <a:ext cx="2358783" cy="7920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800" b="1" dirty="0">
                <a:solidFill>
                  <a:schemeClr val="tx1"/>
                </a:solidFill>
                <a:latin typeface="Arial" panose="020B0604020202020204" pitchFamily="34" charset="0"/>
                <a:cs typeface="Arial" panose="020B0604020202020204" pitchFamily="34" charset="0"/>
              </a:rPr>
              <a:t>Destinatari dell‘attività:</a:t>
            </a:r>
          </a:p>
          <a:p>
            <a:pPr algn="just"/>
            <a:r>
              <a:rPr lang="it-IT" sz="800" dirty="0">
                <a:solidFill>
                  <a:schemeClr val="tx1"/>
                </a:solidFill>
                <a:latin typeface="Arial" panose="020B0604020202020204" pitchFamily="34" charset="0"/>
                <a:cs typeface="Arial" panose="020B0604020202020204" pitchFamily="34" charset="0"/>
              </a:rPr>
              <a:t>Devono essere indicati i destinatari dell’attività; ai sensi dell’art. 35 del Codice del terzo settore le APS possono svolgere la propria attività in favore dei propri associati, di loro familiari o di terzi</a:t>
            </a:r>
          </a:p>
        </p:txBody>
      </p:sp>
    </p:spTree>
    <p:extLst>
      <p:ext uri="{BB962C8B-B14F-4D97-AF65-F5344CB8AC3E}">
        <p14:creationId xmlns:p14="http://schemas.microsoft.com/office/powerpoint/2010/main" val="21619643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1788</Words>
  <Application>Microsoft Office PowerPoint</Application>
  <PresentationFormat>Bildschirmpräsentation (4:3)</PresentationFormat>
  <Paragraphs>62</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Wingdings</vt:lpstr>
      <vt:lpstr>Tema di 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Sony</dc:creator>
  <cp:lastModifiedBy>Pichler, Christoph</cp:lastModifiedBy>
  <cp:revision>106</cp:revision>
  <cp:lastPrinted>2019-07-05T11:51:28Z</cp:lastPrinted>
  <dcterms:created xsi:type="dcterms:W3CDTF">2019-02-09T01:21:43Z</dcterms:created>
  <dcterms:modified xsi:type="dcterms:W3CDTF">2020-07-15T15:33:47Z</dcterms:modified>
</cp:coreProperties>
</file>