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7"/>
  </p:notesMasterIdLst>
  <p:handoutMasterIdLst>
    <p:handoutMasterId r:id="rId58"/>
  </p:handoutMasterIdLst>
  <p:sldIdLst>
    <p:sldId id="256" r:id="rId2"/>
    <p:sldId id="257" r:id="rId3"/>
    <p:sldId id="265" r:id="rId4"/>
    <p:sldId id="266" r:id="rId5"/>
    <p:sldId id="267" r:id="rId6"/>
    <p:sldId id="343" r:id="rId7"/>
    <p:sldId id="344" r:id="rId8"/>
    <p:sldId id="305" r:id="rId9"/>
    <p:sldId id="269" r:id="rId10"/>
    <p:sldId id="270" r:id="rId11"/>
    <p:sldId id="274" r:id="rId12"/>
    <p:sldId id="272" r:id="rId13"/>
    <p:sldId id="271" r:id="rId14"/>
    <p:sldId id="273" r:id="rId15"/>
    <p:sldId id="277" r:id="rId16"/>
    <p:sldId id="275" r:id="rId17"/>
    <p:sldId id="280" r:id="rId18"/>
    <p:sldId id="264" r:id="rId19"/>
    <p:sldId id="282" r:id="rId20"/>
    <p:sldId id="283" r:id="rId21"/>
    <p:sldId id="284" r:id="rId22"/>
    <p:sldId id="285" r:id="rId23"/>
    <p:sldId id="286" r:id="rId24"/>
    <p:sldId id="287" r:id="rId25"/>
    <p:sldId id="288" r:id="rId26"/>
    <p:sldId id="289" r:id="rId27"/>
    <p:sldId id="290" r:id="rId28"/>
    <p:sldId id="291" r:id="rId29"/>
    <p:sldId id="293" r:id="rId30"/>
    <p:sldId id="294" r:id="rId31"/>
    <p:sldId id="304" r:id="rId32"/>
    <p:sldId id="296" r:id="rId33"/>
    <p:sldId id="297" r:id="rId34"/>
    <p:sldId id="298" r:id="rId35"/>
    <p:sldId id="299" r:id="rId36"/>
    <p:sldId id="301" r:id="rId37"/>
    <p:sldId id="300" r:id="rId38"/>
    <p:sldId id="302" r:id="rId39"/>
    <p:sldId id="345" r:id="rId40"/>
    <p:sldId id="303" r:id="rId41"/>
    <p:sldId id="320" r:id="rId42"/>
    <p:sldId id="321" r:id="rId43"/>
    <p:sldId id="322" r:id="rId44"/>
    <p:sldId id="281" r:id="rId45"/>
    <p:sldId id="262" r:id="rId46"/>
    <p:sldId id="311" r:id="rId47"/>
    <p:sldId id="314" r:id="rId48"/>
    <p:sldId id="315" r:id="rId49"/>
    <p:sldId id="316" r:id="rId50"/>
    <p:sldId id="317" r:id="rId51"/>
    <p:sldId id="319" r:id="rId52"/>
    <p:sldId id="263" r:id="rId53"/>
    <p:sldId id="341" r:id="rId54"/>
    <p:sldId id="337" r:id="rId55"/>
    <p:sldId id="258" r:id="rId56"/>
  </p:sldIdLst>
  <p:sldSz cx="9144000" cy="6858000" type="screen4x3"/>
  <p:notesSz cx="6808788" cy="9940925"/>
  <p:defaultTextStyle>
    <a:defPPr>
      <a:defRPr lang="en-GB"/>
    </a:defPPr>
    <a:lvl1pPr algn="l" defTabSz="449263" rtl="0" fontAlgn="base">
      <a:spcBef>
        <a:spcPct val="0"/>
      </a:spcBef>
      <a:spcAft>
        <a:spcPct val="0"/>
      </a:spcAft>
      <a:defRPr sz="2400" kern="1200">
        <a:solidFill>
          <a:schemeClr val="bg1"/>
        </a:solidFill>
        <a:latin typeface="Arial" charset="0"/>
        <a:ea typeface="MS PGothic" pitchFamily="34" charset="-128"/>
        <a:cs typeface="Arial" charset="0"/>
      </a:defRPr>
    </a:lvl1pPr>
    <a:lvl2pPr marL="742950" indent="-285750" algn="l" defTabSz="449263" rtl="0" fontAlgn="base">
      <a:spcBef>
        <a:spcPct val="0"/>
      </a:spcBef>
      <a:spcAft>
        <a:spcPct val="0"/>
      </a:spcAft>
      <a:defRPr sz="2400" kern="1200">
        <a:solidFill>
          <a:schemeClr val="bg1"/>
        </a:solidFill>
        <a:latin typeface="Arial" charset="0"/>
        <a:ea typeface="MS PGothic" pitchFamily="34" charset="-128"/>
        <a:cs typeface="Arial" charset="0"/>
      </a:defRPr>
    </a:lvl2pPr>
    <a:lvl3pPr marL="1143000" indent="-228600" algn="l" defTabSz="449263" rtl="0" fontAlgn="base">
      <a:spcBef>
        <a:spcPct val="0"/>
      </a:spcBef>
      <a:spcAft>
        <a:spcPct val="0"/>
      </a:spcAft>
      <a:defRPr sz="2400" kern="1200">
        <a:solidFill>
          <a:schemeClr val="bg1"/>
        </a:solidFill>
        <a:latin typeface="Arial" charset="0"/>
        <a:ea typeface="MS PGothic" pitchFamily="34" charset="-128"/>
        <a:cs typeface="Arial" charset="0"/>
      </a:defRPr>
    </a:lvl3pPr>
    <a:lvl4pPr marL="1600200" indent="-228600" algn="l" defTabSz="449263" rtl="0" fontAlgn="base">
      <a:spcBef>
        <a:spcPct val="0"/>
      </a:spcBef>
      <a:spcAft>
        <a:spcPct val="0"/>
      </a:spcAft>
      <a:defRPr sz="2400" kern="1200">
        <a:solidFill>
          <a:schemeClr val="bg1"/>
        </a:solidFill>
        <a:latin typeface="Arial" charset="0"/>
        <a:ea typeface="MS PGothic" pitchFamily="34" charset="-128"/>
        <a:cs typeface="Arial" charset="0"/>
      </a:defRPr>
    </a:lvl4pPr>
    <a:lvl5pPr marL="2057400" indent="-228600" algn="l" defTabSz="449263" rtl="0" fontAlgn="base">
      <a:spcBef>
        <a:spcPct val="0"/>
      </a:spcBef>
      <a:spcAft>
        <a:spcPct val="0"/>
      </a:spcAft>
      <a:defRPr sz="2400" kern="1200">
        <a:solidFill>
          <a:schemeClr val="bg1"/>
        </a:solidFill>
        <a:latin typeface="Arial" charset="0"/>
        <a:ea typeface="MS PGothic" pitchFamily="34" charset="-128"/>
        <a:cs typeface="Arial" charset="0"/>
      </a:defRPr>
    </a:lvl5pPr>
    <a:lvl6pPr marL="2286000" algn="l" defTabSz="914400" rtl="0" eaLnBrk="1" latinLnBrk="0" hangingPunct="1">
      <a:defRPr sz="2400" kern="1200">
        <a:solidFill>
          <a:schemeClr val="bg1"/>
        </a:solidFill>
        <a:latin typeface="Arial" charset="0"/>
        <a:ea typeface="MS PGothic" pitchFamily="34" charset="-128"/>
        <a:cs typeface="Arial" charset="0"/>
      </a:defRPr>
    </a:lvl6pPr>
    <a:lvl7pPr marL="2743200" algn="l" defTabSz="914400" rtl="0" eaLnBrk="1" latinLnBrk="0" hangingPunct="1">
      <a:defRPr sz="2400" kern="1200">
        <a:solidFill>
          <a:schemeClr val="bg1"/>
        </a:solidFill>
        <a:latin typeface="Arial" charset="0"/>
        <a:ea typeface="MS PGothic" pitchFamily="34" charset="-128"/>
        <a:cs typeface="Arial" charset="0"/>
      </a:defRPr>
    </a:lvl7pPr>
    <a:lvl8pPr marL="3200400" algn="l" defTabSz="914400" rtl="0" eaLnBrk="1" latinLnBrk="0" hangingPunct="1">
      <a:defRPr sz="2400" kern="1200">
        <a:solidFill>
          <a:schemeClr val="bg1"/>
        </a:solidFill>
        <a:latin typeface="Arial" charset="0"/>
        <a:ea typeface="MS PGothic" pitchFamily="34" charset="-128"/>
        <a:cs typeface="Arial" charset="0"/>
      </a:defRPr>
    </a:lvl8pPr>
    <a:lvl9pPr marL="3657600" algn="l" defTabSz="914400" rtl="0" eaLnBrk="1" latinLnBrk="0" hangingPunct="1">
      <a:defRPr sz="2400" kern="1200">
        <a:solidFill>
          <a:schemeClr val="bg1"/>
        </a:solidFill>
        <a:latin typeface="Arial" charset="0"/>
        <a:ea typeface="MS PGothic" pitchFamily="34" charset="-128"/>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02424"/>
    <a:srgbClr val="E3BFD1"/>
    <a:srgbClr val="F9A9A9"/>
    <a:srgbClr val="CCFF99"/>
    <a:srgbClr val="A3E7FF"/>
    <a:srgbClr val="99CCFF"/>
    <a:srgbClr val="FFFF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7" d="100"/>
          <a:sy n="107" d="100"/>
        </p:scale>
        <p:origin x="-1002" y="-84"/>
      </p:cViewPr>
      <p:guideLst>
        <p:guide orient="horz" pos="2160"/>
        <p:guide pos="2880"/>
      </p:guideLst>
    </p:cSldViewPr>
  </p:slideViewPr>
  <p:outlineViewPr>
    <p:cViewPr varScale="1">
      <p:scale>
        <a:sx n="170" d="200"/>
        <a:sy n="170" d="200"/>
      </p:scale>
      <p:origin x="-780" y="-84"/>
    </p:cViewPr>
  </p:outlineViewPr>
  <p:notesTextViewPr>
    <p:cViewPr>
      <p:scale>
        <a:sx n="1" d="1"/>
        <a:sy n="1" d="1"/>
      </p:scale>
      <p:origin x="0" y="0"/>
    </p:cViewPr>
  </p:notesTextViewPr>
  <p:notesViewPr>
    <p:cSldViewPr>
      <p:cViewPr varScale="1">
        <p:scale>
          <a:sx n="88" d="100"/>
          <a:sy n="88" d="100"/>
        </p:scale>
        <p:origin x="3822" y="108"/>
      </p:cViewPr>
      <p:guideLst>
        <p:guide orient="horz" pos="3132"/>
        <p:guide pos="2145"/>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notesMaster" Target="notesMasters/notes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bwMode="auto">
          <a:xfrm>
            <a:off x="0" y="0"/>
            <a:ext cx="2951163" cy="498475"/>
          </a:xfrm>
          <a:prstGeom prst="rect">
            <a:avLst/>
          </a:prstGeom>
          <a:noFill/>
          <a:ln w="9525">
            <a:noFill/>
            <a:miter lim="800000"/>
            <a:headEnd/>
            <a:tailEnd/>
          </a:ln>
        </p:spPr>
        <p:txBody>
          <a:bodyPr vert="horz" wrap="square" lIns="91577" tIns="45789" rIns="91577" bIns="45789" numCol="1" anchor="t" anchorCtr="0" compatLnSpc="1">
            <a:prstTxWarp prst="textNoShape">
              <a:avLst/>
            </a:prstTxWarp>
          </a:bodyPr>
          <a:lstStyle>
            <a:lvl1pPr algn="l" eaLnBrk="0" hangingPunct="0">
              <a:defRPr sz="1200">
                <a:latin typeface="Arial" panose="020B0604020202020204" pitchFamily="34" charset="0"/>
                <a:ea typeface="ＭＳ Ｐゴシック" pitchFamily="34" charset="-128"/>
                <a:cs typeface="+mn-cs"/>
              </a:defRPr>
            </a:lvl1pPr>
          </a:lstStyle>
          <a:p>
            <a:pPr>
              <a:defRPr/>
            </a:pPr>
            <a:endParaRPr lang="it-IT"/>
          </a:p>
        </p:txBody>
      </p:sp>
      <p:sp>
        <p:nvSpPr>
          <p:cNvPr id="3" name="Datumsplatzhalter 2"/>
          <p:cNvSpPr>
            <a:spLocks noGrp="1"/>
          </p:cNvSpPr>
          <p:nvPr>
            <p:ph type="dt" sz="quarter" idx="1"/>
          </p:nvPr>
        </p:nvSpPr>
        <p:spPr bwMode="auto">
          <a:xfrm>
            <a:off x="3856038" y="0"/>
            <a:ext cx="2951162" cy="498475"/>
          </a:xfrm>
          <a:prstGeom prst="rect">
            <a:avLst/>
          </a:prstGeom>
          <a:noFill/>
          <a:ln w="9525">
            <a:noFill/>
            <a:miter lim="800000"/>
            <a:headEnd/>
            <a:tailEnd/>
          </a:ln>
        </p:spPr>
        <p:txBody>
          <a:bodyPr vert="horz" wrap="square" lIns="91577" tIns="45789" rIns="91577" bIns="45789" numCol="1" anchor="t" anchorCtr="0" compatLnSpc="1">
            <a:prstTxWarp prst="textNoShape">
              <a:avLst/>
            </a:prstTxWarp>
          </a:bodyPr>
          <a:lstStyle>
            <a:lvl1pPr algn="r" eaLnBrk="0" hangingPunct="0">
              <a:defRPr sz="1200">
                <a:latin typeface="Arial" panose="020B0604020202020204" pitchFamily="34" charset="0"/>
                <a:ea typeface="ＭＳ Ｐゴシック" pitchFamily="34" charset="-128"/>
                <a:cs typeface="+mn-cs"/>
              </a:defRPr>
            </a:lvl1pPr>
          </a:lstStyle>
          <a:p>
            <a:pPr>
              <a:defRPr/>
            </a:pPr>
            <a:fld id="{D82B183E-4FBE-478F-952F-F40134DB30DC}" type="datetimeFigureOut">
              <a:rPr lang="it-IT"/>
              <a:pPr>
                <a:defRPr/>
              </a:pPr>
              <a:t>05/10/2017</a:t>
            </a:fld>
            <a:endParaRPr lang="it-IT"/>
          </a:p>
        </p:txBody>
      </p:sp>
      <p:sp>
        <p:nvSpPr>
          <p:cNvPr id="4" name="Fußzeilenplatzhalter 3"/>
          <p:cNvSpPr>
            <a:spLocks noGrp="1"/>
          </p:cNvSpPr>
          <p:nvPr>
            <p:ph type="ftr" sz="quarter" idx="2"/>
          </p:nvPr>
        </p:nvSpPr>
        <p:spPr bwMode="auto">
          <a:xfrm>
            <a:off x="0" y="9442450"/>
            <a:ext cx="2951163" cy="498475"/>
          </a:xfrm>
          <a:prstGeom prst="rect">
            <a:avLst/>
          </a:prstGeom>
          <a:noFill/>
          <a:ln w="9525">
            <a:noFill/>
            <a:miter lim="800000"/>
            <a:headEnd/>
            <a:tailEnd/>
          </a:ln>
        </p:spPr>
        <p:txBody>
          <a:bodyPr vert="horz" wrap="square" lIns="91577" tIns="45789" rIns="91577" bIns="45789" numCol="1" anchor="b" anchorCtr="0" compatLnSpc="1">
            <a:prstTxWarp prst="textNoShape">
              <a:avLst/>
            </a:prstTxWarp>
          </a:bodyPr>
          <a:lstStyle>
            <a:lvl1pPr algn="l" eaLnBrk="0" hangingPunct="0">
              <a:defRPr sz="1200">
                <a:latin typeface="Arial" panose="020B0604020202020204" pitchFamily="34" charset="0"/>
                <a:ea typeface="ＭＳ Ｐゴシック" pitchFamily="34" charset="-128"/>
                <a:cs typeface="+mn-cs"/>
              </a:defRPr>
            </a:lvl1pPr>
          </a:lstStyle>
          <a:p>
            <a:pPr>
              <a:defRPr/>
            </a:pPr>
            <a:endParaRPr lang="it-IT"/>
          </a:p>
        </p:txBody>
      </p:sp>
      <p:sp>
        <p:nvSpPr>
          <p:cNvPr id="5" name="Foliennummernplatzhalter 4"/>
          <p:cNvSpPr>
            <a:spLocks noGrp="1"/>
          </p:cNvSpPr>
          <p:nvPr>
            <p:ph type="sldNum" sz="quarter" idx="3"/>
          </p:nvPr>
        </p:nvSpPr>
        <p:spPr bwMode="auto">
          <a:xfrm>
            <a:off x="3856038" y="9442450"/>
            <a:ext cx="2951162" cy="498475"/>
          </a:xfrm>
          <a:prstGeom prst="rect">
            <a:avLst/>
          </a:prstGeom>
          <a:noFill/>
          <a:ln w="9525">
            <a:noFill/>
            <a:miter lim="800000"/>
            <a:headEnd/>
            <a:tailEnd/>
          </a:ln>
        </p:spPr>
        <p:txBody>
          <a:bodyPr vert="horz" wrap="square" lIns="91577" tIns="45789" rIns="91577" bIns="45789" numCol="1" anchor="b" anchorCtr="0" compatLnSpc="1">
            <a:prstTxWarp prst="textNoShape">
              <a:avLst/>
            </a:prstTxWarp>
          </a:bodyPr>
          <a:lstStyle>
            <a:lvl1pPr algn="r" eaLnBrk="0" hangingPunct="0">
              <a:defRPr sz="1200">
                <a:latin typeface="Arial" panose="020B0604020202020204" pitchFamily="34" charset="0"/>
                <a:ea typeface="ＭＳ Ｐゴシック" pitchFamily="34" charset="-128"/>
                <a:cs typeface="+mn-cs"/>
              </a:defRPr>
            </a:lvl1pPr>
          </a:lstStyle>
          <a:p>
            <a:pPr>
              <a:defRPr/>
            </a:pPr>
            <a:fld id="{FE9D202E-78B3-480C-8699-6A27082D47DA}" type="slidenum">
              <a:rPr lang="it-IT"/>
              <a:pPr>
                <a:defRPr/>
              </a:pPr>
              <a:t>‹Nr.›</a:t>
            </a:fld>
            <a:endParaRPr lang="it-IT"/>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p:cNvSpPr>
            <a:spLocks noChangeArrowheads="1"/>
          </p:cNvSpPr>
          <p:nvPr/>
        </p:nvSpPr>
        <p:spPr bwMode="auto">
          <a:xfrm>
            <a:off x="0" y="0"/>
            <a:ext cx="6808788" cy="9940925"/>
          </a:xfrm>
          <a:prstGeom prst="roundRect">
            <a:avLst>
              <a:gd name="adj" fmla="val 23"/>
            </a:avLst>
          </a:prstGeom>
          <a:solidFill>
            <a:srgbClr val="FFFFFF"/>
          </a:solidFill>
          <a:ln w="9525">
            <a:noFill/>
            <a:round/>
            <a:headEnd/>
            <a:tailEnd/>
          </a:ln>
        </p:spPr>
        <p:txBody>
          <a:bodyPr wrap="none" lIns="91577" tIns="45789" rIns="91577" bIns="45789" anchor="ctr"/>
          <a:lstStyle/>
          <a:p>
            <a:pPr eaLnBrk="0" hangingPunct="0">
              <a:buClr>
                <a:srgbClr val="000000"/>
              </a:buClr>
              <a:buSzPct val="100000"/>
              <a:buFont typeface="Times New Roman" panose="02020603050405020304" pitchFamily="18" charset="0"/>
              <a:buNone/>
              <a:defRPr/>
            </a:pPr>
            <a:endParaRPr lang="it-IT">
              <a:latin typeface="Arial" panose="020B0604020202020204" pitchFamily="34" charset="0"/>
              <a:ea typeface="ＭＳ Ｐゴシック" pitchFamily="34" charset="-128"/>
              <a:cs typeface="+mn-cs"/>
            </a:endParaRPr>
          </a:p>
        </p:txBody>
      </p:sp>
      <p:sp>
        <p:nvSpPr>
          <p:cNvPr id="3075" name="Text Box 2"/>
          <p:cNvSpPr txBox="1">
            <a:spLocks noChangeArrowheads="1"/>
          </p:cNvSpPr>
          <p:nvPr/>
        </p:nvSpPr>
        <p:spPr bwMode="auto">
          <a:xfrm>
            <a:off x="0" y="0"/>
            <a:ext cx="2951163" cy="496888"/>
          </a:xfrm>
          <a:prstGeom prst="rect">
            <a:avLst/>
          </a:prstGeom>
          <a:noFill/>
          <a:ln w="9525">
            <a:noFill/>
            <a:miter lim="800000"/>
            <a:headEnd/>
            <a:tailEnd/>
          </a:ln>
        </p:spPr>
        <p:txBody>
          <a:bodyPr wrap="none" lIns="91577" tIns="45789" rIns="91577" bIns="45789" anchor="ctr"/>
          <a:lstStyle/>
          <a:p>
            <a:pPr eaLnBrk="0" hangingPunct="0">
              <a:buClr>
                <a:srgbClr val="000000"/>
              </a:buClr>
              <a:buSzPct val="100000"/>
              <a:buFont typeface="Times New Roman" panose="02020603050405020304" pitchFamily="18" charset="0"/>
              <a:buNone/>
              <a:defRPr/>
            </a:pPr>
            <a:endParaRPr lang="it-IT">
              <a:latin typeface="Arial" panose="020B0604020202020204" pitchFamily="34" charset="0"/>
              <a:ea typeface="ＭＳ Ｐゴシック" pitchFamily="34" charset="-128"/>
              <a:cs typeface="+mn-cs"/>
            </a:endParaRPr>
          </a:p>
        </p:txBody>
      </p:sp>
      <p:sp>
        <p:nvSpPr>
          <p:cNvPr id="3076" name="Text Box 3"/>
          <p:cNvSpPr txBox="1">
            <a:spLocks noChangeArrowheads="1"/>
          </p:cNvSpPr>
          <p:nvPr/>
        </p:nvSpPr>
        <p:spPr bwMode="auto">
          <a:xfrm>
            <a:off x="3856038" y="0"/>
            <a:ext cx="2951162" cy="496888"/>
          </a:xfrm>
          <a:prstGeom prst="rect">
            <a:avLst/>
          </a:prstGeom>
          <a:noFill/>
          <a:ln w="9525">
            <a:noFill/>
            <a:miter lim="800000"/>
            <a:headEnd/>
            <a:tailEnd/>
          </a:ln>
        </p:spPr>
        <p:txBody>
          <a:bodyPr wrap="none" lIns="91577" tIns="45789" rIns="91577" bIns="45789" anchor="ctr"/>
          <a:lstStyle/>
          <a:p>
            <a:pPr eaLnBrk="0" hangingPunct="0">
              <a:buClr>
                <a:srgbClr val="000000"/>
              </a:buClr>
              <a:buSzPct val="100000"/>
              <a:buFont typeface="Times New Roman" panose="02020603050405020304" pitchFamily="18" charset="0"/>
              <a:buNone/>
              <a:defRPr/>
            </a:pPr>
            <a:endParaRPr lang="it-IT">
              <a:latin typeface="Arial" panose="020B0604020202020204" pitchFamily="34" charset="0"/>
              <a:ea typeface="ＭＳ Ｐゴシック" pitchFamily="34" charset="-128"/>
              <a:cs typeface="+mn-cs"/>
            </a:endParaRPr>
          </a:p>
        </p:txBody>
      </p:sp>
      <p:sp>
        <p:nvSpPr>
          <p:cNvPr id="14341" name="Rectangle 4"/>
          <p:cNvSpPr>
            <a:spLocks noGrp="1" noRot="1" noChangeAspect="1" noChangeArrowheads="1"/>
          </p:cNvSpPr>
          <p:nvPr>
            <p:ph type="sldImg"/>
          </p:nvPr>
        </p:nvSpPr>
        <p:spPr bwMode="auto">
          <a:xfrm>
            <a:off x="920750" y="746125"/>
            <a:ext cx="4967288" cy="3725863"/>
          </a:xfrm>
          <a:prstGeom prst="rect">
            <a:avLst/>
          </a:prstGeom>
          <a:noFill/>
          <a:ln w="9360" cap="sq">
            <a:solidFill>
              <a:srgbClr val="000000"/>
            </a:solidFill>
            <a:miter lim="800000"/>
            <a:headEnd/>
            <a:tailEnd/>
          </a:ln>
        </p:spPr>
      </p:sp>
      <p:sp>
        <p:nvSpPr>
          <p:cNvPr id="2" name="Rectangle 5"/>
          <p:cNvSpPr>
            <a:spLocks noGrp="1" noChangeArrowheads="1"/>
          </p:cNvSpPr>
          <p:nvPr>
            <p:ph type="body"/>
          </p:nvPr>
        </p:nvSpPr>
        <p:spPr bwMode="auto">
          <a:xfrm>
            <a:off x="681038" y="4721225"/>
            <a:ext cx="5445125" cy="4471988"/>
          </a:xfrm>
          <a:prstGeom prst="rect">
            <a:avLst/>
          </a:prstGeom>
          <a:noFill/>
          <a:ln w="9525">
            <a:noFill/>
            <a:miter lim="800000"/>
            <a:headEnd/>
            <a:tailEnd/>
          </a:ln>
        </p:spPr>
        <p:txBody>
          <a:bodyPr vert="horz" wrap="square" lIns="90135" tIns="46870" rIns="90135" bIns="46870" numCol="1" anchor="t" anchorCtr="0" compatLnSpc="1">
            <a:prstTxWarp prst="textNoShape">
              <a:avLst/>
            </a:prstTxWarp>
          </a:bodyPr>
          <a:lstStyle/>
          <a:p>
            <a:pPr lvl="0"/>
            <a:endParaRPr lang="it-IT" noProof="0" smtClean="0"/>
          </a:p>
        </p:txBody>
      </p:sp>
      <p:sp>
        <p:nvSpPr>
          <p:cNvPr id="3079" name="Text Box 6"/>
          <p:cNvSpPr txBox="1">
            <a:spLocks noChangeArrowheads="1"/>
          </p:cNvSpPr>
          <p:nvPr/>
        </p:nvSpPr>
        <p:spPr bwMode="auto">
          <a:xfrm>
            <a:off x="0" y="9442450"/>
            <a:ext cx="2951163" cy="496888"/>
          </a:xfrm>
          <a:prstGeom prst="rect">
            <a:avLst/>
          </a:prstGeom>
          <a:noFill/>
          <a:ln w="9525">
            <a:noFill/>
            <a:miter lim="800000"/>
            <a:headEnd/>
            <a:tailEnd/>
          </a:ln>
        </p:spPr>
        <p:txBody>
          <a:bodyPr wrap="none" lIns="91577" tIns="45789" rIns="91577" bIns="45789" anchor="ctr"/>
          <a:lstStyle/>
          <a:p>
            <a:pPr eaLnBrk="0" hangingPunct="0">
              <a:buClr>
                <a:srgbClr val="000000"/>
              </a:buClr>
              <a:buSzPct val="100000"/>
              <a:buFont typeface="Times New Roman" panose="02020603050405020304" pitchFamily="18" charset="0"/>
              <a:buNone/>
              <a:defRPr/>
            </a:pPr>
            <a:endParaRPr lang="it-IT">
              <a:latin typeface="Arial" panose="020B0604020202020204" pitchFamily="34" charset="0"/>
              <a:ea typeface="ＭＳ Ｐゴシック" pitchFamily="34" charset="-128"/>
              <a:cs typeface="+mn-cs"/>
            </a:endParaRPr>
          </a:p>
        </p:txBody>
      </p:sp>
      <p:sp>
        <p:nvSpPr>
          <p:cNvPr id="3" name="Rectangle 7"/>
          <p:cNvSpPr>
            <a:spLocks noGrp="1" noChangeArrowheads="1"/>
          </p:cNvSpPr>
          <p:nvPr>
            <p:ph type="sldNum"/>
          </p:nvPr>
        </p:nvSpPr>
        <p:spPr bwMode="auto">
          <a:xfrm>
            <a:off x="3856038" y="9442450"/>
            <a:ext cx="2949575" cy="495300"/>
          </a:xfrm>
          <a:prstGeom prst="rect">
            <a:avLst/>
          </a:prstGeom>
          <a:noFill/>
          <a:ln w="9525">
            <a:noFill/>
            <a:miter lim="800000"/>
            <a:headEnd/>
            <a:tailEnd/>
          </a:ln>
        </p:spPr>
        <p:txBody>
          <a:bodyPr vert="horz" wrap="square" lIns="90135" tIns="46870" rIns="90135" bIns="46870" numCol="1" anchor="b" anchorCtr="0" compatLnSpc="1">
            <a:prstTxWarp prst="textNoShape">
              <a:avLst/>
            </a:prstTxWarp>
          </a:bodyPr>
          <a:lstStyle>
            <a:lvl1pPr algn="r" eaLnBrk="1" hangingPunct="1">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anose="02020603050405020304" pitchFamily="18" charset="0"/>
                <a:ea typeface="ＭＳ Ｐゴシック" pitchFamily="34" charset="-128"/>
                <a:cs typeface="+mn-cs"/>
              </a:defRPr>
            </a:lvl1pPr>
          </a:lstStyle>
          <a:p>
            <a:pPr>
              <a:defRPr/>
            </a:pPr>
            <a:fld id="{AD1079E4-EAF1-41CC-A78B-0166B05C90B1}" type="slidenum">
              <a:rPr lang="de-DE"/>
              <a:pPr>
                <a:defRPr/>
              </a:pPr>
              <a:t>‹Nr.›</a:t>
            </a:fld>
            <a:endParaRPr lang="de-DE"/>
          </a:p>
        </p:txBody>
      </p:sp>
    </p:spTree>
  </p:cSld>
  <p:clrMap bg1="lt1" tx1="dk1" bg2="lt2" tx2="dk2" accent1="accent1" accent2="accent2" accent3="accent3" accent4="accent4" accent5="accent5" accent6="accent6" hlink="hlink" folHlink="folHlink"/>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7410" name="Rectangle 7"/>
          <p:cNvSpPr>
            <a:spLocks noGrp="1" noChangeArrowheads="1"/>
          </p:cNvSpPr>
          <p:nvPr>
            <p:ph type="sldNum" sz="quarter"/>
          </p:nvPr>
        </p:nvSpPr>
        <p:spPr/>
        <p:txBody>
          <a:bodyPr/>
          <a:lstStyle/>
          <a:p>
            <a:pPr>
              <a:tabLst>
                <a:tab pos="0" algn="l"/>
                <a:tab pos="915988" algn="l"/>
                <a:tab pos="1831975" algn="l"/>
                <a:tab pos="2747963" algn="l"/>
                <a:tab pos="3662363" algn="l"/>
                <a:tab pos="4578350" algn="l"/>
                <a:tab pos="5494338" algn="l"/>
                <a:tab pos="6410325" algn="l"/>
                <a:tab pos="7326313" algn="l"/>
                <a:tab pos="8242300" algn="l"/>
                <a:tab pos="9158288" algn="l"/>
                <a:tab pos="10074275" algn="l"/>
              </a:tabLst>
              <a:defRPr/>
            </a:pPr>
            <a:fld id="{3D23170A-BFD9-4EF3-A586-6588929B5ED4}" type="slidenum">
              <a:rPr lang="de-DE" smtClean="0"/>
              <a:pPr>
                <a:tabLst>
                  <a:tab pos="0" algn="l"/>
                  <a:tab pos="915988" algn="l"/>
                  <a:tab pos="1831975" algn="l"/>
                  <a:tab pos="2747963" algn="l"/>
                  <a:tab pos="3662363" algn="l"/>
                  <a:tab pos="4578350" algn="l"/>
                  <a:tab pos="5494338" algn="l"/>
                  <a:tab pos="6410325" algn="l"/>
                  <a:tab pos="7326313" algn="l"/>
                  <a:tab pos="8242300" algn="l"/>
                  <a:tab pos="9158288" algn="l"/>
                  <a:tab pos="10074275" algn="l"/>
                </a:tabLst>
                <a:defRPr/>
              </a:pPr>
              <a:t>1</a:t>
            </a:fld>
            <a:endParaRPr lang="de-DE" smtClean="0"/>
          </a:p>
        </p:txBody>
      </p:sp>
      <p:sp>
        <p:nvSpPr>
          <p:cNvPr id="17411" name="Rectangle 1"/>
          <p:cNvSpPr>
            <a:spLocks noGrp="1" noRot="1" noChangeAspect="1" noChangeArrowheads="1" noTextEdit="1"/>
          </p:cNvSpPr>
          <p:nvPr>
            <p:ph type="sldImg"/>
          </p:nvPr>
        </p:nvSpPr>
        <p:spPr>
          <a:xfrm>
            <a:off x="919163" y="746125"/>
            <a:ext cx="4970462" cy="3727450"/>
          </a:xfrm>
          <a:solidFill>
            <a:srgbClr val="FFFFFF"/>
          </a:solidFill>
          <a:ln/>
        </p:spPr>
      </p:sp>
      <p:sp>
        <p:nvSpPr>
          <p:cNvPr id="17412" name="Rectangle 2"/>
          <p:cNvSpPr>
            <a:spLocks noGrp="1" noChangeArrowheads="1"/>
          </p:cNvSpPr>
          <p:nvPr>
            <p:ph type="body" idx="1"/>
          </p:nvPr>
        </p:nvSpPr>
        <p:spPr>
          <a:xfrm>
            <a:off x="681038" y="4721225"/>
            <a:ext cx="5446712" cy="4473575"/>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9458" name="Rectangle 7"/>
          <p:cNvSpPr>
            <a:spLocks noGrp="1" noChangeArrowheads="1"/>
          </p:cNvSpPr>
          <p:nvPr>
            <p:ph type="sldNum" sz="quarter"/>
          </p:nvPr>
        </p:nvSpPr>
        <p:spPr/>
        <p:txBody>
          <a:bodyPr/>
          <a:lstStyle/>
          <a:p>
            <a:pPr>
              <a:tabLst>
                <a:tab pos="0" algn="l"/>
                <a:tab pos="915988" algn="l"/>
                <a:tab pos="1831975" algn="l"/>
                <a:tab pos="2747963" algn="l"/>
                <a:tab pos="3662363" algn="l"/>
                <a:tab pos="4578350" algn="l"/>
                <a:tab pos="5494338" algn="l"/>
                <a:tab pos="6410325" algn="l"/>
                <a:tab pos="7326313" algn="l"/>
                <a:tab pos="8242300" algn="l"/>
                <a:tab pos="9158288" algn="l"/>
                <a:tab pos="10074275" algn="l"/>
              </a:tabLst>
              <a:defRPr/>
            </a:pPr>
            <a:fld id="{0F165A8E-364D-4117-BA44-9AFB4BBC4A18}" type="slidenum">
              <a:rPr lang="de-DE" smtClean="0"/>
              <a:pPr>
                <a:tabLst>
                  <a:tab pos="0" algn="l"/>
                  <a:tab pos="915988" algn="l"/>
                  <a:tab pos="1831975" algn="l"/>
                  <a:tab pos="2747963" algn="l"/>
                  <a:tab pos="3662363" algn="l"/>
                  <a:tab pos="4578350" algn="l"/>
                  <a:tab pos="5494338" algn="l"/>
                  <a:tab pos="6410325" algn="l"/>
                  <a:tab pos="7326313" algn="l"/>
                  <a:tab pos="8242300" algn="l"/>
                  <a:tab pos="9158288" algn="l"/>
                  <a:tab pos="10074275" algn="l"/>
                </a:tabLst>
                <a:defRPr/>
              </a:pPr>
              <a:t>2</a:t>
            </a:fld>
            <a:endParaRPr lang="de-DE" smtClean="0"/>
          </a:p>
        </p:txBody>
      </p:sp>
      <p:sp>
        <p:nvSpPr>
          <p:cNvPr id="19459" name="Rectangle 1"/>
          <p:cNvSpPr>
            <a:spLocks noGrp="1" noRot="1" noChangeAspect="1" noChangeArrowheads="1" noTextEdit="1"/>
          </p:cNvSpPr>
          <p:nvPr>
            <p:ph type="sldImg"/>
          </p:nvPr>
        </p:nvSpPr>
        <p:spPr>
          <a:xfrm>
            <a:off x="919163" y="746125"/>
            <a:ext cx="4970462" cy="3727450"/>
          </a:xfrm>
          <a:solidFill>
            <a:srgbClr val="FFFFFF"/>
          </a:solidFill>
          <a:ln/>
        </p:spPr>
      </p:sp>
      <p:sp>
        <p:nvSpPr>
          <p:cNvPr id="19460" name="Rectangle 2"/>
          <p:cNvSpPr>
            <a:spLocks noGrp="1" noChangeArrowheads="1"/>
          </p:cNvSpPr>
          <p:nvPr>
            <p:ph type="body" idx="1"/>
          </p:nvPr>
        </p:nvSpPr>
        <p:spPr>
          <a:xfrm>
            <a:off x="681038" y="4721225"/>
            <a:ext cx="5446712" cy="4473575"/>
          </a:xfrm>
          <a:noFill/>
          <a:ln/>
        </p:spPr>
        <p:txBody>
          <a:bodyPr wrap="none" anchor="ctr"/>
          <a:lstStyle/>
          <a:p>
            <a:endParaRPr lang="it-IT" smtClean="0">
              <a:latin typeface="Times New Roman" pitchFamily="18"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90114" name="Rectangle 7"/>
          <p:cNvSpPr>
            <a:spLocks noGrp="1" noChangeArrowheads="1"/>
          </p:cNvSpPr>
          <p:nvPr>
            <p:ph type="sldNum" sz="quarter"/>
          </p:nvPr>
        </p:nvSpPr>
        <p:spPr/>
        <p:txBody>
          <a:bodyPr/>
          <a:lstStyle/>
          <a:p>
            <a:pPr>
              <a:tabLst>
                <a:tab pos="0" algn="l"/>
                <a:tab pos="915988" algn="l"/>
                <a:tab pos="1831975" algn="l"/>
                <a:tab pos="2747963" algn="l"/>
                <a:tab pos="3662363" algn="l"/>
                <a:tab pos="4578350" algn="l"/>
                <a:tab pos="5494338" algn="l"/>
                <a:tab pos="6410325" algn="l"/>
                <a:tab pos="7326313" algn="l"/>
                <a:tab pos="8242300" algn="l"/>
                <a:tab pos="9158288" algn="l"/>
                <a:tab pos="10074275" algn="l"/>
              </a:tabLst>
              <a:defRPr/>
            </a:pPr>
            <a:fld id="{712C44E3-E568-4089-875C-316CC4AF7A7D}" type="slidenum">
              <a:rPr lang="de-DE" smtClean="0"/>
              <a:pPr>
                <a:tabLst>
                  <a:tab pos="0" algn="l"/>
                  <a:tab pos="915988" algn="l"/>
                  <a:tab pos="1831975" algn="l"/>
                  <a:tab pos="2747963" algn="l"/>
                  <a:tab pos="3662363" algn="l"/>
                  <a:tab pos="4578350" algn="l"/>
                  <a:tab pos="5494338" algn="l"/>
                  <a:tab pos="6410325" algn="l"/>
                  <a:tab pos="7326313" algn="l"/>
                  <a:tab pos="8242300" algn="l"/>
                  <a:tab pos="9158288" algn="l"/>
                  <a:tab pos="10074275" algn="l"/>
                </a:tabLst>
                <a:defRPr/>
              </a:pPr>
              <a:t>55</a:t>
            </a:fld>
            <a:endParaRPr lang="de-DE" smtClean="0"/>
          </a:p>
        </p:txBody>
      </p:sp>
      <p:sp>
        <p:nvSpPr>
          <p:cNvPr id="74755" name="Rectangle 1"/>
          <p:cNvSpPr>
            <a:spLocks noGrp="1" noRot="1" noChangeAspect="1" noChangeArrowheads="1" noTextEdit="1"/>
          </p:cNvSpPr>
          <p:nvPr>
            <p:ph type="sldImg"/>
          </p:nvPr>
        </p:nvSpPr>
        <p:spPr>
          <a:xfrm>
            <a:off x="919163" y="746125"/>
            <a:ext cx="4970462" cy="3727450"/>
          </a:xfrm>
          <a:solidFill>
            <a:srgbClr val="FFFFFF"/>
          </a:solidFill>
          <a:ln/>
        </p:spPr>
      </p:sp>
      <p:sp>
        <p:nvSpPr>
          <p:cNvPr id="74756" name="Rectangle 2"/>
          <p:cNvSpPr>
            <a:spLocks noGrp="1" noChangeArrowheads="1"/>
          </p:cNvSpPr>
          <p:nvPr>
            <p:ph type="body" idx="1"/>
          </p:nvPr>
        </p:nvSpPr>
        <p:spPr>
          <a:xfrm>
            <a:off x="681038" y="4721225"/>
            <a:ext cx="5446712" cy="4473575"/>
          </a:xfrm>
          <a:noFill/>
          <a:ln/>
        </p:spPr>
        <p:txBody>
          <a:bodyPr wrap="none" anchor="ctr"/>
          <a:lstStyle/>
          <a:p>
            <a:endParaRPr lang="it-IT"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pic>
        <p:nvPicPr>
          <p:cNvPr id="4" name="Picture 4"/>
          <p:cNvPicPr>
            <a:picLocks noChangeAspect="1" noChangeArrowheads="1"/>
          </p:cNvPicPr>
          <p:nvPr userDrawn="1"/>
        </p:nvPicPr>
        <p:blipFill>
          <a:blip r:embed="rId2"/>
          <a:srcRect/>
          <a:stretch>
            <a:fillRect/>
          </a:stretch>
        </p:blipFill>
        <p:spPr bwMode="auto">
          <a:xfrm>
            <a:off x="3270250" y="0"/>
            <a:ext cx="1949450" cy="928688"/>
          </a:xfrm>
          <a:prstGeom prst="rect">
            <a:avLst/>
          </a:prstGeom>
          <a:noFill/>
          <a:ln w="9525">
            <a:noFill/>
            <a:miter lim="800000"/>
            <a:headEnd/>
            <a:tailEnd/>
          </a:ln>
        </p:spPr>
      </p:pic>
      <p:sp>
        <p:nvSpPr>
          <p:cNvPr id="2" name="Titel 1"/>
          <p:cNvSpPr>
            <a:spLocks noGrp="1"/>
          </p:cNvSpPr>
          <p:nvPr>
            <p:ph type="ctrTitle"/>
          </p:nvPr>
        </p:nvSpPr>
        <p:spPr>
          <a:xfrm>
            <a:off x="685800" y="2130425"/>
            <a:ext cx="7772400" cy="1470025"/>
          </a:xfrm>
        </p:spPr>
        <p:txBody>
          <a:bodyPr/>
          <a:lstStyle/>
          <a:p>
            <a:r>
              <a:rPr lang="de-DE" smtClean="0"/>
              <a:t>Titelmasterformat durch Klicken bearbeiten</a:t>
            </a:r>
            <a:endParaRPr lang="it-IT"/>
          </a:p>
        </p:txBody>
      </p:sp>
      <p:sp>
        <p:nvSpPr>
          <p:cNvPr id="3" name="Untertitel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de-DE" smtClean="0"/>
              <a:t>Formatvorlage des Untertitelmasters durch Klicken bearbeiten</a:t>
            </a:r>
            <a:endParaRPr lang="it-IT"/>
          </a:p>
        </p:txBody>
      </p:sp>
      <p:sp>
        <p:nvSpPr>
          <p:cNvPr id="5" name="Rectangle 5"/>
          <p:cNvSpPr>
            <a:spLocks noGrp="1" noChangeArrowheads="1"/>
          </p:cNvSpPr>
          <p:nvPr>
            <p:ph type="sldNum" idx="10"/>
          </p:nvPr>
        </p:nvSpPr>
        <p:spPr/>
        <p:txBody>
          <a:bodyPr/>
          <a:lstStyle>
            <a:lvl1pPr>
              <a:defRPr/>
            </a:lvl1pPr>
          </a:lstStyle>
          <a:p>
            <a:pPr>
              <a:defRPr/>
            </a:pPr>
            <a:fld id="{F2CE342E-D406-4C4F-8E67-99A8B9F30ED8}" type="slidenum">
              <a:rPr lang="it-IT"/>
              <a:pPr>
                <a:defRPr/>
              </a:pPr>
              <a:t>‹Nr.›</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it-IT"/>
          </a:p>
        </p:txBody>
      </p:sp>
      <p:sp>
        <p:nvSpPr>
          <p:cNvPr id="3" name="Vertikaler Textplatzhalter 2"/>
          <p:cNvSpPr>
            <a:spLocks noGrp="1"/>
          </p:cNvSpPr>
          <p:nvPr>
            <p:ph type="body" orient="vert" idx="1"/>
          </p:nvPr>
        </p:nvSpPr>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it-IT"/>
          </a:p>
        </p:txBody>
      </p:sp>
      <p:sp>
        <p:nvSpPr>
          <p:cNvPr id="4" name="Rectangle 5"/>
          <p:cNvSpPr>
            <a:spLocks noGrp="1" noChangeArrowheads="1"/>
          </p:cNvSpPr>
          <p:nvPr>
            <p:ph type="sldNum" idx="10"/>
          </p:nvPr>
        </p:nvSpPr>
        <p:spPr>
          <a:ln/>
        </p:spPr>
        <p:txBody>
          <a:bodyPr/>
          <a:lstStyle>
            <a:lvl1pPr>
              <a:defRPr/>
            </a:lvl1pPr>
          </a:lstStyle>
          <a:p>
            <a:pPr>
              <a:defRPr/>
            </a:pPr>
            <a:fld id="{FC0F80D5-C18A-4E6B-BC72-6565EF3DA08B}" type="slidenum">
              <a:rPr lang="it-IT"/>
              <a:pPr>
                <a:defRPr/>
              </a:pPr>
              <a:t>‹Nr.›</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6515100" y="608013"/>
            <a:ext cx="1941513" cy="5486400"/>
          </a:xfrm>
        </p:spPr>
        <p:txBody>
          <a:bodyPr vert="eaVert"/>
          <a:lstStyle/>
          <a:p>
            <a:r>
              <a:rPr lang="de-DE" smtClean="0"/>
              <a:t>Titelmasterformat durch Klicken bearbeiten</a:t>
            </a:r>
            <a:endParaRPr lang="it-IT"/>
          </a:p>
        </p:txBody>
      </p:sp>
      <p:sp>
        <p:nvSpPr>
          <p:cNvPr id="3" name="Vertikaler Textplatzhalter 2"/>
          <p:cNvSpPr>
            <a:spLocks noGrp="1"/>
          </p:cNvSpPr>
          <p:nvPr>
            <p:ph type="body" orient="vert" idx="1"/>
          </p:nvPr>
        </p:nvSpPr>
        <p:spPr>
          <a:xfrm>
            <a:off x="685800" y="608013"/>
            <a:ext cx="5676900" cy="5486400"/>
          </a:xfrm>
        </p:spPr>
        <p:txBody>
          <a:bodyPr vert="eaVert"/>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it-IT"/>
          </a:p>
        </p:txBody>
      </p:sp>
      <p:sp>
        <p:nvSpPr>
          <p:cNvPr id="4" name="Rectangle 5"/>
          <p:cNvSpPr>
            <a:spLocks noGrp="1" noChangeArrowheads="1"/>
          </p:cNvSpPr>
          <p:nvPr>
            <p:ph type="sldNum" idx="10"/>
          </p:nvPr>
        </p:nvSpPr>
        <p:spPr>
          <a:ln/>
        </p:spPr>
        <p:txBody>
          <a:bodyPr/>
          <a:lstStyle>
            <a:lvl1pPr>
              <a:defRPr/>
            </a:lvl1pPr>
          </a:lstStyle>
          <a:p>
            <a:pPr>
              <a:defRPr/>
            </a:pPr>
            <a:fld id="{927FA055-1C1F-4606-8626-66C27A3D00BC}" type="slidenum">
              <a:rPr lang="it-IT"/>
              <a:pPr>
                <a:defRPr/>
              </a:pPr>
              <a:t>‹Nr.›</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Benutzerdefiniertes Layout">
    <p:spTree>
      <p:nvGrpSpPr>
        <p:cNvPr id="1" name=""/>
        <p:cNvGrpSpPr/>
        <p:nvPr/>
      </p:nvGrpSpPr>
      <p:grpSpPr>
        <a:xfrm>
          <a:off x="0" y="0"/>
          <a:ext cx="0" cy="0"/>
          <a:chOff x="0" y="0"/>
          <a:chExt cx="0" cy="0"/>
        </a:xfrm>
      </p:grpSpPr>
      <p:sp>
        <p:nvSpPr>
          <p:cNvPr id="2" name="Titel 1"/>
          <p:cNvSpPr>
            <a:spLocks noGrp="1"/>
          </p:cNvSpPr>
          <p:nvPr>
            <p:ph type="title"/>
          </p:nvPr>
        </p:nvSpPr>
        <p:spPr>
          <a:xfrm>
            <a:off x="685800" y="608013"/>
            <a:ext cx="7770813" cy="1141412"/>
          </a:xfrm>
        </p:spPr>
        <p:txBody>
          <a:bodyPr/>
          <a:lstStyle/>
          <a:p>
            <a:r>
              <a:rPr lang="de-DE" smtClean="0"/>
              <a:t>Titelmasterformat durch Klicken bearbeiten</a:t>
            </a:r>
            <a:endParaRPr lang="it-IT"/>
          </a:p>
        </p:txBody>
      </p:sp>
      <p:sp>
        <p:nvSpPr>
          <p:cNvPr id="3" name="Rectangle 5"/>
          <p:cNvSpPr>
            <a:spLocks noGrp="1" noChangeArrowheads="1"/>
          </p:cNvSpPr>
          <p:nvPr>
            <p:ph type="sldNum" idx="10"/>
          </p:nvPr>
        </p:nvSpPr>
        <p:spPr>
          <a:ln/>
        </p:spPr>
        <p:txBody>
          <a:bodyPr/>
          <a:lstStyle>
            <a:lvl1pPr>
              <a:defRPr/>
            </a:lvl1pPr>
          </a:lstStyle>
          <a:p>
            <a:pPr>
              <a:defRPr/>
            </a:pPr>
            <a:fld id="{6C7C9566-B370-42A4-B5DF-24272C8C5346}" type="slidenum">
              <a:rPr lang="it-IT"/>
              <a:pPr>
                <a:defRPr/>
              </a:pPr>
              <a:t>‹Nr.›</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it-IT"/>
          </a:p>
        </p:txBody>
      </p:sp>
      <p:sp>
        <p:nvSpPr>
          <p:cNvPr id="3" name="Inhaltsplatzhalter 2"/>
          <p:cNvSpPr>
            <a:spLocks noGrp="1"/>
          </p:cNvSpPr>
          <p:nvPr>
            <p:ph idx="1"/>
          </p:nvPr>
        </p:nvSpPr>
        <p:spPr/>
        <p:txBody>
          <a:body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it-IT"/>
          </a:p>
        </p:txBody>
      </p:sp>
      <p:sp>
        <p:nvSpPr>
          <p:cNvPr id="4" name="Rectangle 5"/>
          <p:cNvSpPr>
            <a:spLocks noGrp="1" noChangeArrowheads="1"/>
          </p:cNvSpPr>
          <p:nvPr>
            <p:ph type="sldNum" idx="10"/>
          </p:nvPr>
        </p:nvSpPr>
        <p:spPr>
          <a:ln/>
        </p:spPr>
        <p:txBody>
          <a:bodyPr/>
          <a:lstStyle>
            <a:lvl1pPr>
              <a:defRPr/>
            </a:lvl1pPr>
          </a:lstStyle>
          <a:p>
            <a:pPr>
              <a:defRPr/>
            </a:pPr>
            <a:fld id="{A304340D-354A-49C0-8244-065D477560E4}" type="slidenum">
              <a:rPr lang="it-IT"/>
              <a:pPr>
                <a:defRPr/>
              </a:pPr>
              <a:t>‹Nr.›</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de-DE" smtClean="0"/>
              <a:t>Titelmasterformat durch Klicken bearbeiten</a:t>
            </a:r>
            <a:endParaRPr lang="it-IT"/>
          </a:p>
        </p:txBody>
      </p:sp>
      <p:sp>
        <p:nvSpPr>
          <p:cNvPr id="3" name="Textplatzhalt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de-DE" smtClean="0"/>
              <a:t>Textmasterformat bearbeiten</a:t>
            </a:r>
          </a:p>
        </p:txBody>
      </p:sp>
      <p:sp>
        <p:nvSpPr>
          <p:cNvPr id="4" name="Rectangle 5"/>
          <p:cNvSpPr>
            <a:spLocks noGrp="1" noChangeArrowheads="1"/>
          </p:cNvSpPr>
          <p:nvPr>
            <p:ph type="sldNum" idx="10"/>
          </p:nvPr>
        </p:nvSpPr>
        <p:spPr>
          <a:ln/>
        </p:spPr>
        <p:txBody>
          <a:bodyPr/>
          <a:lstStyle>
            <a:lvl1pPr>
              <a:defRPr/>
            </a:lvl1pPr>
          </a:lstStyle>
          <a:p>
            <a:pPr>
              <a:defRPr/>
            </a:pPr>
            <a:fld id="{75EE9382-3F76-4D5D-9F1F-2CD42B58BF69}" type="slidenum">
              <a:rPr lang="it-IT"/>
              <a:pPr>
                <a:defRPr/>
              </a:pPr>
              <a:t>‹Nr.›</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it-IT"/>
          </a:p>
        </p:txBody>
      </p:sp>
      <p:sp>
        <p:nvSpPr>
          <p:cNvPr id="3" name="Inhaltsplatzhalt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it-IT"/>
          </a:p>
        </p:txBody>
      </p:sp>
      <p:sp>
        <p:nvSpPr>
          <p:cNvPr id="4" name="Inhaltsplatzhalt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it-IT"/>
          </a:p>
        </p:txBody>
      </p:sp>
      <p:sp>
        <p:nvSpPr>
          <p:cNvPr id="5" name="Rectangle 5"/>
          <p:cNvSpPr>
            <a:spLocks noGrp="1" noChangeArrowheads="1"/>
          </p:cNvSpPr>
          <p:nvPr>
            <p:ph type="sldNum" idx="10"/>
          </p:nvPr>
        </p:nvSpPr>
        <p:spPr>
          <a:ln/>
        </p:spPr>
        <p:txBody>
          <a:bodyPr/>
          <a:lstStyle>
            <a:lvl1pPr>
              <a:defRPr/>
            </a:lvl1pPr>
          </a:lstStyle>
          <a:p>
            <a:pPr>
              <a:defRPr/>
            </a:pPr>
            <a:fld id="{8252E5DD-34BE-4FDD-9A99-EFC65C129C7D}" type="slidenum">
              <a:rPr lang="it-IT"/>
              <a:pPr>
                <a:defRPr/>
              </a:pPr>
              <a:t>‹Nr.›</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lstStyle>
            <a:lvl1pPr>
              <a:defRPr/>
            </a:lvl1pPr>
          </a:lstStyle>
          <a:p>
            <a:r>
              <a:rPr lang="de-DE" smtClean="0"/>
              <a:t>Titelmasterformat durch Klicken bearbeiten</a:t>
            </a:r>
            <a:endParaRPr lang="it-IT"/>
          </a:p>
        </p:txBody>
      </p:sp>
      <p:sp>
        <p:nvSpPr>
          <p:cNvPr id="3" name="Textplatzhalt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4" name="Inhaltsplatzhalt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it-IT"/>
          </a:p>
        </p:txBody>
      </p:sp>
      <p:sp>
        <p:nvSpPr>
          <p:cNvPr id="5" name="Textplatzhalt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smtClean="0"/>
              <a:t>Textmasterformat bearbeiten</a:t>
            </a:r>
          </a:p>
        </p:txBody>
      </p:sp>
      <p:sp>
        <p:nvSpPr>
          <p:cNvPr id="6" name="Inhaltsplatzhalt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it-IT"/>
          </a:p>
        </p:txBody>
      </p:sp>
      <p:sp>
        <p:nvSpPr>
          <p:cNvPr id="7" name="Rectangle 5"/>
          <p:cNvSpPr>
            <a:spLocks noGrp="1" noChangeArrowheads="1"/>
          </p:cNvSpPr>
          <p:nvPr>
            <p:ph type="sldNum" idx="10"/>
          </p:nvPr>
        </p:nvSpPr>
        <p:spPr>
          <a:ln/>
        </p:spPr>
        <p:txBody>
          <a:bodyPr/>
          <a:lstStyle>
            <a:lvl1pPr>
              <a:defRPr/>
            </a:lvl1pPr>
          </a:lstStyle>
          <a:p>
            <a:pPr>
              <a:defRPr/>
            </a:pPr>
            <a:fld id="{D808A5A4-9F1A-410B-8531-8B832081DE7B}" type="slidenum">
              <a:rPr lang="it-IT"/>
              <a:pPr>
                <a:defRPr/>
              </a:pPr>
              <a:t>‹Nr.›</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smtClean="0"/>
              <a:t>Titelmasterformat durch Klicken bearbeiten</a:t>
            </a:r>
            <a:endParaRPr lang="it-IT"/>
          </a:p>
        </p:txBody>
      </p:sp>
      <p:sp>
        <p:nvSpPr>
          <p:cNvPr id="3" name="Rectangle 5"/>
          <p:cNvSpPr>
            <a:spLocks noGrp="1" noChangeArrowheads="1"/>
          </p:cNvSpPr>
          <p:nvPr>
            <p:ph type="sldNum" idx="10"/>
          </p:nvPr>
        </p:nvSpPr>
        <p:spPr>
          <a:ln/>
        </p:spPr>
        <p:txBody>
          <a:bodyPr/>
          <a:lstStyle>
            <a:lvl1pPr>
              <a:defRPr/>
            </a:lvl1pPr>
          </a:lstStyle>
          <a:p>
            <a:pPr>
              <a:defRPr/>
            </a:pPr>
            <a:fld id="{517CED61-394C-48BB-9A54-EA77DF018F6F}" type="slidenum">
              <a:rPr lang="it-IT"/>
              <a:pPr>
                <a:defRPr/>
              </a:pPr>
              <a:t>‹Nr.›</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Rectangle 5"/>
          <p:cNvSpPr>
            <a:spLocks noGrp="1" noChangeArrowheads="1"/>
          </p:cNvSpPr>
          <p:nvPr>
            <p:ph type="sldNum" idx="10"/>
          </p:nvPr>
        </p:nvSpPr>
        <p:spPr>
          <a:ln/>
        </p:spPr>
        <p:txBody>
          <a:bodyPr/>
          <a:lstStyle>
            <a:lvl1pPr>
              <a:defRPr/>
            </a:lvl1pPr>
          </a:lstStyle>
          <a:p>
            <a:pPr>
              <a:defRPr/>
            </a:pPr>
            <a:fld id="{FDD1043B-F139-4BC9-8CD6-7E9BC51A8B29}" type="slidenum">
              <a:rPr lang="it-IT"/>
              <a:pPr>
                <a:defRPr/>
              </a:pPr>
              <a:t>‹Nr.›</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lstStyle>
            <a:lvl1pPr algn="l">
              <a:defRPr sz="2000" b="1"/>
            </a:lvl1pPr>
          </a:lstStyle>
          <a:p>
            <a:r>
              <a:rPr lang="de-DE" smtClean="0"/>
              <a:t>Titelmasterformat durch Klicken bearbeiten</a:t>
            </a:r>
            <a:endParaRPr lang="it-IT"/>
          </a:p>
        </p:txBody>
      </p:sp>
      <p:sp>
        <p:nvSpPr>
          <p:cNvPr id="3" name="Inhaltsplatzhalt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smtClean="0"/>
              <a:t>Textmasterformat bearbeiten</a:t>
            </a:r>
          </a:p>
          <a:p>
            <a:pPr lvl="1"/>
            <a:r>
              <a:rPr lang="de-DE" smtClean="0"/>
              <a:t>Zweite Ebene</a:t>
            </a:r>
          </a:p>
          <a:p>
            <a:pPr lvl="2"/>
            <a:r>
              <a:rPr lang="de-DE" smtClean="0"/>
              <a:t>Dritte Ebene</a:t>
            </a:r>
          </a:p>
          <a:p>
            <a:pPr lvl="3"/>
            <a:r>
              <a:rPr lang="de-DE" smtClean="0"/>
              <a:t>Vierte Ebene</a:t>
            </a:r>
          </a:p>
          <a:p>
            <a:pPr lvl="4"/>
            <a:r>
              <a:rPr lang="de-DE" smtClean="0"/>
              <a:t>Fünfte Ebene</a:t>
            </a:r>
            <a:endParaRPr lang="it-IT"/>
          </a:p>
        </p:txBody>
      </p:sp>
      <p:sp>
        <p:nvSpPr>
          <p:cNvPr id="4" name="Textplatzhalt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5"/>
          <p:cNvSpPr>
            <a:spLocks noGrp="1" noChangeArrowheads="1"/>
          </p:cNvSpPr>
          <p:nvPr>
            <p:ph type="sldNum" idx="10"/>
          </p:nvPr>
        </p:nvSpPr>
        <p:spPr>
          <a:ln/>
        </p:spPr>
        <p:txBody>
          <a:bodyPr/>
          <a:lstStyle>
            <a:lvl1pPr>
              <a:defRPr/>
            </a:lvl1pPr>
          </a:lstStyle>
          <a:p>
            <a:pPr>
              <a:defRPr/>
            </a:pPr>
            <a:fld id="{5800A7C0-E6AC-476E-800B-5403449A16C0}" type="slidenum">
              <a:rPr lang="it-IT"/>
              <a:pPr>
                <a:defRPr/>
              </a:pPr>
              <a:t>‹Nr.›</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lstStyle>
            <a:lvl1pPr algn="l">
              <a:defRPr sz="2000" b="1"/>
            </a:lvl1pPr>
          </a:lstStyle>
          <a:p>
            <a:r>
              <a:rPr lang="de-DE" smtClean="0"/>
              <a:t>Titelmasterformat durch Klicken bearbeiten</a:t>
            </a:r>
            <a:endParaRPr lang="it-IT"/>
          </a:p>
        </p:txBody>
      </p:sp>
      <p:sp>
        <p:nvSpPr>
          <p:cNvPr id="3" name="Bildplatzhalt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it-IT" noProof="0" smtClean="0"/>
          </a:p>
        </p:txBody>
      </p:sp>
      <p:sp>
        <p:nvSpPr>
          <p:cNvPr id="4" name="Textplatzhalt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smtClean="0"/>
              <a:t>Textmasterformat bearbeiten</a:t>
            </a:r>
          </a:p>
        </p:txBody>
      </p:sp>
      <p:sp>
        <p:nvSpPr>
          <p:cNvPr id="5" name="Rectangle 5"/>
          <p:cNvSpPr>
            <a:spLocks noGrp="1" noChangeArrowheads="1"/>
          </p:cNvSpPr>
          <p:nvPr>
            <p:ph type="sldNum" idx="10"/>
          </p:nvPr>
        </p:nvSpPr>
        <p:spPr>
          <a:ln/>
        </p:spPr>
        <p:txBody>
          <a:bodyPr/>
          <a:lstStyle>
            <a:lvl1pPr>
              <a:defRPr/>
            </a:lvl1pPr>
          </a:lstStyle>
          <a:p>
            <a:pPr>
              <a:defRPr/>
            </a:pPr>
            <a:fld id="{746AD92E-BE23-4842-9B80-798BE1445CCB}" type="slidenum">
              <a:rPr lang="it-IT"/>
              <a:pPr>
                <a:defRPr/>
              </a:pPr>
              <a:t>‹Nr.›</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685800" y="608013"/>
            <a:ext cx="7770813" cy="1141412"/>
          </a:xfrm>
          <a:prstGeom prst="rect">
            <a:avLst/>
          </a:prstGeom>
          <a:noFill/>
          <a:ln w="9525">
            <a:noFill/>
            <a:miter lim="800000"/>
            <a:headEnd/>
            <a:tailEnd/>
          </a:ln>
        </p:spPr>
        <p:txBody>
          <a:bodyPr vert="horz" wrap="square" lIns="90000" tIns="46800" rIns="90000" bIns="46800" numCol="1" anchor="b" anchorCtr="0" compatLnSpc="1">
            <a:prstTxWarp prst="textNoShape">
              <a:avLst/>
            </a:prstTxWarp>
          </a:bodyPr>
          <a:lstStyle/>
          <a:p>
            <a:pPr lvl="0"/>
            <a:r>
              <a:rPr lang="en-GB" smtClean="0"/>
              <a:t>Klicken Sie, um das Format des Titeltextes zu bearbeiten</a:t>
            </a:r>
          </a:p>
        </p:txBody>
      </p:sp>
      <p:sp>
        <p:nvSpPr>
          <p:cNvPr id="1027" name="Rectangle 2"/>
          <p:cNvSpPr>
            <a:spLocks noGrp="1" noChangeArrowheads="1"/>
          </p:cNvSpPr>
          <p:nvPr>
            <p:ph type="body" idx="1"/>
          </p:nvPr>
        </p:nvSpPr>
        <p:spPr bwMode="auto">
          <a:xfrm>
            <a:off x="685800" y="1981200"/>
            <a:ext cx="7770813" cy="4113213"/>
          </a:xfrm>
          <a:prstGeom prst="rect">
            <a:avLst/>
          </a:prstGeom>
          <a:noFill/>
          <a:ln w="9525">
            <a:noFill/>
            <a:miter lim="800000"/>
            <a:headEnd/>
            <a:tailEnd/>
          </a:ln>
        </p:spPr>
        <p:txBody>
          <a:bodyPr vert="horz" wrap="square" lIns="90000" tIns="46800" rIns="90000" bIns="46800" numCol="1" anchor="t" anchorCtr="0" compatLnSpc="1">
            <a:prstTxWarp prst="textNoShape">
              <a:avLst/>
            </a:prstTxWarp>
          </a:bodyPr>
          <a:lstStyle/>
          <a:p>
            <a:pPr lvl="0"/>
            <a:r>
              <a:rPr lang="en-GB" smtClean="0"/>
              <a:t>Klicken Sie, um die Formate des Gliederungstextes zu bearbeiten</a:t>
            </a:r>
          </a:p>
          <a:p>
            <a:pPr lvl="1"/>
            <a:r>
              <a:rPr lang="en-GB" smtClean="0"/>
              <a:t>Zweite Gliederungsebene</a:t>
            </a:r>
          </a:p>
          <a:p>
            <a:pPr lvl="2"/>
            <a:r>
              <a:rPr lang="en-GB" smtClean="0"/>
              <a:t>Dritte Gliederungsebene</a:t>
            </a:r>
          </a:p>
          <a:p>
            <a:pPr lvl="3"/>
            <a:r>
              <a:rPr lang="en-GB" smtClean="0"/>
              <a:t>Vierte Gliederungsebene</a:t>
            </a:r>
          </a:p>
          <a:p>
            <a:pPr lvl="4"/>
            <a:r>
              <a:rPr lang="en-GB" smtClean="0"/>
              <a:t>Fünfte Gliederungsebene</a:t>
            </a:r>
          </a:p>
          <a:p>
            <a:pPr lvl="4"/>
            <a:r>
              <a:rPr lang="en-GB" smtClean="0"/>
              <a:t>Sechste Gliederungsebene</a:t>
            </a:r>
          </a:p>
          <a:p>
            <a:pPr lvl="4"/>
            <a:r>
              <a:rPr lang="en-GB" smtClean="0"/>
              <a:t>Siebente Gliederungsebene</a:t>
            </a:r>
          </a:p>
        </p:txBody>
      </p:sp>
      <p:sp>
        <p:nvSpPr>
          <p:cNvPr id="1028" name="Text Box 3"/>
          <p:cNvSpPr txBox="1">
            <a:spLocks noChangeArrowheads="1"/>
          </p:cNvSpPr>
          <p:nvPr/>
        </p:nvSpPr>
        <p:spPr bwMode="auto">
          <a:xfrm>
            <a:off x="685800" y="6553200"/>
            <a:ext cx="1905000" cy="460375"/>
          </a:xfrm>
          <a:prstGeom prst="rect">
            <a:avLst/>
          </a:prstGeom>
          <a:noFill/>
          <a:ln>
            <a:noFill/>
          </a:ln>
          <a:effectLst/>
          <a:extLst>
            <a:ext uri="{909E8E84-426E-40DD-AFC4-6F175D3DCCD1}"/>
            <a:ext uri="{91240B29-F687-4F45-9708-019B960494DF}"/>
            <a:ext uri="{AF507438-7753-43E0-B8FC-AC1667EBCBE1}"/>
          </a:extLst>
        </p:spPr>
        <p:txBody>
          <a:bodyPr wrap="none" anchor="ctr"/>
          <a:lstStyle/>
          <a:p>
            <a:pPr eaLnBrk="0" hangingPunct="0">
              <a:buClr>
                <a:srgbClr val="000000"/>
              </a:buClr>
              <a:buSzPct val="100000"/>
              <a:buFont typeface="Times New Roman" panose="02020603050405020304" pitchFamily="18" charset="0"/>
              <a:buNone/>
              <a:defRPr/>
            </a:pPr>
            <a:endParaRPr lang="it-IT">
              <a:latin typeface="Arial" panose="020B0604020202020204" pitchFamily="34" charset="0"/>
              <a:ea typeface="ＭＳ Ｐゴシック" pitchFamily="34" charset="-128"/>
              <a:cs typeface="+mn-cs"/>
            </a:endParaRPr>
          </a:p>
        </p:txBody>
      </p:sp>
      <p:sp>
        <p:nvSpPr>
          <p:cNvPr id="1029" name="Text Box 4"/>
          <p:cNvSpPr txBox="1">
            <a:spLocks noChangeArrowheads="1"/>
          </p:cNvSpPr>
          <p:nvPr/>
        </p:nvSpPr>
        <p:spPr bwMode="auto">
          <a:xfrm>
            <a:off x="3124200" y="6553200"/>
            <a:ext cx="2895600" cy="460375"/>
          </a:xfrm>
          <a:prstGeom prst="rect">
            <a:avLst/>
          </a:prstGeom>
          <a:noFill/>
          <a:ln>
            <a:noFill/>
          </a:ln>
          <a:effectLst/>
          <a:extLst>
            <a:ext uri="{909E8E84-426E-40DD-AFC4-6F175D3DCCD1}"/>
            <a:ext uri="{91240B29-F687-4F45-9708-019B960494DF}"/>
            <a:ext uri="{AF507438-7753-43E0-B8FC-AC1667EBCBE1}"/>
          </a:extLst>
        </p:spPr>
        <p:txBody>
          <a:bodyPr wrap="none" anchor="ctr"/>
          <a:lstStyle/>
          <a:p>
            <a:pPr eaLnBrk="0" hangingPunct="0">
              <a:buClr>
                <a:srgbClr val="000000"/>
              </a:buClr>
              <a:buSzPct val="100000"/>
              <a:buFont typeface="Times New Roman" panose="02020603050405020304" pitchFamily="18" charset="0"/>
              <a:buNone/>
              <a:defRPr/>
            </a:pPr>
            <a:endParaRPr lang="it-IT">
              <a:latin typeface="Arial" panose="020B0604020202020204" pitchFamily="34" charset="0"/>
              <a:ea typeface="ＭＳ Ｐゴシック" pitchFamily="34" charset="-128"/>
              <a:cs typeface="+mn-cs"/>
            </a:endParaRPr>
          </a:p>
        </p:txBody>
      </p:sp>
      <p:sp>
        <p:nvSpPr>
          <p:cNvPr id="2" name="Rectangle 5"/>
          <p:cNvSpPr>
            <a:spLocks noGrp="1" noChangeArrowheads="1"/>
          </p:cNvSpPr>
          <p:nvPr>
            <p:ph type="sldNum"/>
          </p:nvPr>
        </p:nvSpPr>
        <p:spPr bwMode="auto">
          <a:xfrm>
            <a:off x="6553200" y="6553200"/>
            <a:ext cx="1903413" cy="458788"/>
          </a:xfrm>
          <a:prstGeom prst="rect">
            <a:avLst/>
          </a:prstGeom>
          <a:noFill/>
          <a:ln>
            <a:noFill/>
          </a:ln>
          <a:effectLst/>
          <a:extLst>
            <a:ext uri="{909E8E84-426E-40DD-AFC4-6F175D3DCCD1}"/>
            <a:ext uri="{91240B29-F687-4F45-9708-019B960494DF}"/>
            <a:ext uri="{AF507438-7753-43E0-B8FC-AC1667EBCBE1}"/>
          </a:extLst>
        </p:spPr>
        <p:txBody>
          <a:bodyPr vert="horz" wrap="square" lIns="90000" tIns="46800" rIns="90000" bIns="46800" numCol="1" anchor="t" anchorCtr="0" compatLnSpc="1">
            <a:prstTxWarp prst="textNoShape">
              <a:avLst/>
            </a:prstTxWarp>
          </a:bodyPr>
          <a:lstStyle>
            <a:lvl1pPr eaLnBrk="0" hangingPunct="0">
              <a:buClrTx/>
              <a:buSzPct val="100000"/>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rgbClr val="000000"/>
                </a:solidFill>
                <a:latin typeface="Arial" panose="020B0604020202020204" pitchFamily="34" charset="0"/>
                <a:ea typeface="ＭＳ Ｐゴシック" pitchFamily="34" charset="-128"/>
                <a:cs typeface="+mn-cs"/>
              </a:defRPr>
            </a:lvl1pPr>
          </a:lstStyle>
          <a:p>
            <a:pPr>
              <a:defRPr/>
            </a:pPr>
            <a:fld id="{A6E0F4C3-E89F-4691-9A16-D93774678AC0}" type="slidenum">
              <a:rPr lang="it-IT"/>
              <a:pPr>
                <a:defRPr/>
              </a:pPr>
              <a:t>‹Nr.›</a:t>
            </a:fld>
            <a:endParaRPr lang="it-IT"/>
          </a:p>
        </p:txBody>
      </p:sp>
      <p:pic>
        <p:nvPicPr>
          <p:cNvPr id="1031" name="Picture 4"/>
          <p:cNvPicPr>
            <a:picLocks noChangeAspect="1" noChangeArrowheads="1"/>
          </p:cNvPicPr>
          <p:nvPr userDrawn="1"/>
        </p:nvPicPr>
        <p:blipFill>
          <a:blip r:embed="rId15"/>
          <a:srcRect/>
          <a:stretch>
            <a:fillRect/>
          </a:stretch>
        </p:blipFill>
        <p:spPr bwMode="auto">
          <a:xfrm>
            <a:off x="3417888" y="0"/>
            <a:ext cx="1730375" cy="823913"/>
          </a:xfrm>
          <a:prstGeom prst="rect">
            <a:avLst/>
          </a:prstGeom>
          <a:noFill/>
          <a:ln w="9525">
            <a:noFill/>
            <a:miter lim="800000"/>
            <a:headEnd/>
            <a:tailEnd/>
          </a:ln>
        </p:spPr>
      </p:pic>
      <p:pic>
        <p:nvPicPr>
          <p:cNvPr id="1032" name="Picture 4"/>
          <p:cNvPicPr>
            <a:picLocks noChangeAspect="1" noChangeArrowheads="1"/>
          </p:cNvPicPr>
          <p:nvPr userDrawn="1"/>
        </p:nvPicPr>
        <p:blipFill>
          <a:blip r:embed="rId16"/>
          <a:srcRect/>
          <a:stretch>
            <a:fillRect/>
          </a:stretch>
        </p:blipFill>
        <p:spPr bwMode="auto">
          <a:xfrm>
            <a:off x="3635375" y="0"/>
            <a:ext cx="1951038" cy="928688"/>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 id="2147483650" r:id="rId12"/>
  </p:sldLayoutIdLst>
  <p:txStyles>
    <p:titleStyle>
      <a:lvl1pPr algn="l" defTabSz="449263" rtl="0" eaLnBrk="0" fontAlgn="base" hangingPunct="0">
        <a:spcBef>
          <a:spcPct val="0"/>
        </a:spcBef>
        <a:spcAft>
          <a:spcPct val="0"/>
        </a:spcAft>
        <a:buClr>
          <a:srgbClr val="000000"/>
        </a:buClr>
        <a:buSzPct val="100000"/>
        <a:buFont typeface="Times New Roman" pitchFamily="18" charset="0"/>
        <a:defRPr sz="2800" b="1">
          <a:solidFill>
            <a:srgbClr val="4C004C"/>
          </a:solidFill>
          <a:latin typeface="+mj-lt"/>
          <a:ea typeface="MS PGothic" pitchFamily="34" charset="-128"/>
          <a:cs typeface="+mj-cs"/>
        </a:defRPr>
      </a:lvl1pPr>
      <a:lvl2pPr algn="l" defTabSz="449263" rtl="0" eaLnBrk="0" fontAlgn="base" hangingPunct="0">
        <a:spcBef>
          <a:spcPct val="0"/>
        </a:spcBef>
        <a:spcAft>
          <a:spcPct val="0"/>
        </a:spcAft>
        <a:buClr>
          <a:srgbClr val="000000"/>
        </a:buClr>
        <a:buSzPct val="100000"/>
        <a:buFont typeface="Times New Roman" pitchFamily="18" charset="0"/>
        <a:defRPr sz="2800" b="1">
          <a:solidFill>
            <a:srgbClr val="4C004C"/>
          </a:solidFill>
          <a:latin typeface="Verdana" pitchFamily="32" charset="0"/>
          <a:ea typeface="MS PGothic" pitchFamily="34" charset="-128"/>
        </a:defRPr>
      </a:lvl2pPr>
      <a:lvl3pPr algn="l" defTabSz="449263" rtl="0" eaLnBrk="0" fontAlgn="base" hangingPunct="0">
        <a:spcBef>
          <a:spcPct val="0"/>
        </a:spcBef>
        <a:spcAft>
          <a:spcPct val="0"/>
        </a:spcAft>
        <a:buClr>
          <a:srgbClr val="000000"/>
        </a:buClr>
        <a:buSzPct val="100000"/>
        <a:buFont typeface="Times New Roman" pitchFamily="18" charset="0"/>
        <a:defRPr sz="2800" b="1">
          <a:solidFill>
            <a:srgbClr val="4C004C"/>
          </a:solidFill>
          <a:latin typeface="Verdana" pitchFamily="32" charset="0"/>
          <a:ea typeface="MS PGothic" pitchFamily="34" charset="-128"/>
        </a:defRPr>
      </a:lvl3pPr>
      <a:lvl4pPr algn="l" defTabSz="449263" rtl="0" eaLnBrk="0" fontAlgn="base" hangingPunct="0">
        <a:spcBef>
          <a:spcPct val="0"/>
        </a:spcBef>
        <a:spcAft>
          <a:spcPct val="0"/>
        </a:spcAft>
        <a:buClr>
          <a:srgbClr val="000000"/>
        </a:buClr>
        <a:buSzPct val="100000"/>
        <a:buFont typeface="Times New Roman" pitchFamily="18" charset="0"/>
        <a:defRPr sz="2800" b="1">
          <a:solidFill>
            <a:srgbClr val="4C004C"/>
          </a:solidFill>
          <a:latin typeface="Verdana" pitchFamily="32" charset="0"/>
          <a:ea typeface="MS PGothic" pitchFamily="34" charset="-128"/>
        </a:defRPr>
      </a:lvl4pPr>
      <a:lvl5pPr algn="l" defTabSz="449263" rtl="0" eaLnBrk="0" fontAlgn="base" hangingPunct="0">
        <a:spcBef>
          <a:spcPct val="0"/>
        </a:spcBef>
        <a:spcAft>
          <a:spcPct val="0"/>
        </a:spcAft>
        <a:buClr>
          <a:srgbClr val="000000"/>
        </a:buClr>
        <a:buSzPct val="100000"/>
        <a:buFont typeface="Times New Roman" pitchFamily="18" charset="0"/>
        <a:defRPr sz="2800" b="1">
          <a:solidFill>
            <a:srgbClr val="4C004C"/>
          </a:solidFill>
          <a:latin typeface="Verdana" pitchFamily="32" charset="0"/>
          <a:ea typeface="MS PGothic" pitchFamily="34" charset="-128"/>
        </a:defRPr>
      </a:lvl5pPr>
      <a:lvl6pPr marL="2514600" indent="-228600" algn="l" defTabSz="449263" rtl="0" eaLnBrk="0" fontAlgn="base" hangingPunct="0">
        <a:spcBef>
          <a:spcPct val="0"/>
        </a:spcBef>
        <a:spcAft>
          <a:spcPct val="0"/>
        </a:spcAft>
        <a:buClr>
          <a:srgbClr val="000000"/>
        </a:buClr>
        <a:buSzPct val="100000"/>
        <a:buFont typeface="Times New Roman" pitchFamily="16" charset="0"/>
        <a:defRPr sz="2800" b="1">
          <a:solidFill>
            <a:srgbClr val="4C004C"/>
          </a:solidFill>
          <a:latin typeface="Verdana" pitchFamily="32" charset="0"/>
          <a:ea typeface="ＭＳ Ｐゴシック" charset="-128"/>
        </a:defRPr>
      </a:lvl6pPr>
      <a:lvl7pPr marL="2971800" indent="-228600" algn="l" defTabSz="449263" rtl="0" eaLnBrk="0" fontAlgn="base" hangingPunct="0">
        <a:spcBef>
          <a:spcPct val="0"/>
        </a:spcBef>
        <a:spcAft>
          <a:spcPct val="0"/>
        </a:spcAft>
        <a:buClr>
          <a:srgbClr val="000000"/>
        </a:buClr>
        <a:buSzPct val="100000"/>
        <a:buFont typeface="Times New Roman" pitchFamily="16" charset="0"/>
        <a:defRPr sz="2800" b="1">
          <a:solidFill>
            <a:srgbClr val="4C004C"/>
          </a:solidFill>
          <a:latin typeface="Verdana" pitchFamily="32" charset="0"/>
          <a:ea typeface="ＭＳ Ｐゴシック" charset="-128"/>
        </a:defRPr>
      </a:lvl7pPr>
      <a:lvl8pPr marL="3429000" indent="-228600" algn="l" defTabSz="449263" rtl="0" eaLnBrk="0" fontAlgn="base" hangingPunct="0">
        <a:spcBef>
          <a:spcPct val="0"/>
        </a:spcBef>
        <a:spcAft>
          <a:spcPct val="0"/>
        </a:spcAft>
        <a:buClr>
          <a:srgbClr val="000000"/>
        </a:buClr>
        <a:buSzPct val="100000"/>
        <a:buFont typeface="Times New Roman" pitchFamily="16" charset="0"/>
        <a:defRPr sz="2800" b="1">
          <a:solidFill>
            <a:srgbClr val="4C004C"/>
          </a:solidFill>
          <a:latin typeface="Verdana" pitchFamily="32" charset="0"/>
          <a:ea typeface="ＭＳ Ｐゴシック" charset="-128"/>
        </a:defRPr>
      </a:lvl8pPr>
      <a:lvl9pPr marL="3886200" indent="-228600" algn="l" defTabSz="449263" rtl="0" eaLnBrk="0" fontAlgn="base" hangingPunct="0">
        <a:spcBef>
          <a:spcPct val="0"/>
        </a:spcBef>
        <a:spcAft>
          <a:spcPct val="0"/>
        </a:spcAft>
        <a:buClr>
          <a:srgbClr val="000000"/>
        </a:buClr>
        <a:buSzPct val="100000"/>
        <a:buFont typeface="Times New Roman" pitchFamily="16" charset="0"/>
        <a:defRPr sz="2800" b="1">
          <a:solidFill>
            <a:srgbClr val="4C004C"/>
          </a:solidFill>
          <a:latin typeface="Verdana" pitchFamily="32" charset="0"/>
          <a:ea typeface="ＭＳ Ｐゴシック"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a:solidFill>
            <a:srgbClr val="005050"/>
          </a:solidFill>
          <a:latin typeface="+mn-lt"/>
          <a:ea typeface="MS PGothic" pitchFamily="34" charset="-128"/>
          <a:cs typeface="+mn-cs"/>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5050"/>
          </a:solidFill>
          <a:latin typeface="+mn-lt"/>
          <a:ea typeface="MS PGothic" pitchFamily="34" charset="-128"/>
        </a:defRPr>
      </a:lvl2pPr>
      <a:lvl3pPr marL="11430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5050"/>
          </a:solidFill>
          <a:latin typeface="+mn-lt"/>
          <a:ea typeface="MS PGothic" pitchFamily="34" charset="-128"/>
        </a:defRPr>
      </a:lvl3pPr>
      <a:lvl4pPr marL="16002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5050"/>
          </a:solidFill>
          <a:latin typeface="+mn-lt"/>
          <a:ea typeface="MS PGothic" pitchFamily="34" charset="-128"/>
        </a:defRPr>
      </a:lvl4pPr>
      <a:lvl5pPr marL="2057400" indent="-228600" algn="l" defTabSz="449263" rtl="0" eaLnBrk="0" fontAlgn="base" hangingPunct="0">
        <a:spcBef>
          <a:spcPts val="500"/>
        </a:spcBef>
        <a:spcAft>
          <a:spcPct val="0"/>
        </a:spcAft>
        <a:buClr>
          <a:srgbClr val="000000"/>
        </a:buClr>
        <a:buSzPct val="100000"/>
        <a:buFont typeface="Times New Roman" pitchFamily="18" charset="0"/>
        <a:defRPr sz="2000">
          <a:solidFill>
            <a:srgbClr val="005050"/>
          </a:solidFill>
          <a:latin typeface="+mn-lt"/>
          <a:ea typeface="MS PGothic" pitchFamily="34" charset="-128"/>
        </a:defRPr>
      </a:lvl5pPr>
      <a:lvl6pPr marL="25146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5050"/>
          </a:solidFill>
          <a:latin typeface="+mn-lt"/>
          <a:ea typeface="+mn-ea"/>
        </a:defRPr>
      </a:lvl6pPr>
      <a:lvl7pPr marL="29718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5050"/>
          </a:solidFill>
          <a:latin typeface="+mn-lt"/>
          <a:ea typeface="+mn-ea"/>
        </a:defRPr>
      </a:lvl7pPr>
      <a:lvl8pPr marL="34290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5050"/>
          </a:solidFill>
          <a:latin typeface="+mn-lt"/>
          <a:ea typeface="+mn-ea"/>
        </a:defRPr>
      </a:lvl8pPr>
      <a:lvl9pPr marL="3886200" indent="-228600" algn="l" defTabSz="449263" rtl="0" eaLnBrk="0" fontAlgn="base" hangingPunct="0">
        <a:spcBef>
          <a:spcPts val="500"/>
        </a:spcBef>
        <a:spcAft>
          <a:spcPct val="0"/>
        </a:spcAft>
        <a:buClr>
          <a:srgbClr val="000000"/>
        </a:buClr>
        <a:buSzPct val="100000"/>
        <a:buFont typeface="Times New Roman" pitchFamily="16" charset="0"/>
        <a:defRPr sz="2000">
          <a:solidFill>
            <a:srgbClr val="005050"/>
          </a:solidFill>
          <a:latin typeface="+mn-lt"/>
          <a:ea typeface="+mn-ea"/>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2.xml"/><Relationship Id="rId4" Type="http://schemas.openxmlformats.org/officeDocument/2006/relationships/image" Target="../media/image7.jpeg"/></Relationships>
</file>

<file path=ppt/slides/_rels/slide53.xml.rels><?xml version="1.0" encoding="UTF-8" standalone="yes"?>
<Relationships xmlns="http://schemas.openxmlformats.org/package/2006/relationships"><Relationship Id="rId2" Type="http://schemas.openxmlformats.org/officeDocument/2006/relationships/hyperlink" Target="Fattor%20ccm%20dt.pptx" TargetMode="Externa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6386" name="Text Box 1"/>
          <p:cNvSpPr txBox="1">
            <a:spLocks noChangeArrowheads="1"/>
          </p:cNvSpPr>
          <p:nvPr/>
        </p:nvSpPr>
        <p:spPr bwMode="auto">
          <a:xfrm>
            <a:off x="179388" y="2781300"/>
            <a:ext cx="8820150" cy="1068388"/>
          </a:xfrm>
          <a:prstGeom prst="rect">
            <a:avLst/>
          </a:prstGeom>
          <a:noFill/>
          <a:ln w="9525">
            <a:noFill/>
            <a:miter lim="800000"/>
            <a:headEnd/>
            <a:tailEnd/>
          </a:ln>
        </p:spPr>
        <p:txBody>
          <a:bodyPr anchor="b"/>
          <a:lstStyle/>
          <a:p>
            <a:pPr algn="ctr">
              <a:lnSpc>
                <a:spcPct val="150000"/>
              </a:lnSpc>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e-DE" b="1">
                <a:solidFill>
                  <a:srgbClr val="4C004C"/>
                </a:solidFill>
              </a:rPr>
              <a:t>Psychosoziale Risiken und Umgang mit dem Risiko von arbeitsbedingtem Stress</a:t>
            </a:r>
            <a:endParaRPr lang="it-IT" b="1">
              <a:solidFill>
                <a:srgbClr val="4C004C"/>
              </a:solidFill>
            </a:endParaRPr>
          </a:p>
        </p:txBody>
      </p:sp>
      <p:sp>
        <p:nvSpPr>
          <p:cNvPr id="16387" name="Text Box 2"/>
          <p:cNvSpPr txBox="1">
            <a:spLocks noChangeArrowheads="1"/>
          </p:cNvSpPr>
          <p:nvPr/>
        </p:nvSpPr>
        <p:spPr bwMode="auto">
          <a:xfrm>
            <a:off x="1403350" y="4281488"/>
            <a:ext cx="6400800" cy="2100262"/>
          </a:xfrm>
          <a:prstGeom prst="rect">
            <a:avLst/>
          </a:prstGeom>
          <a:noFill/>
          <a:ln w="9525">
            <a:noFill/>
            <a:miter lim="800000"/>
            <a:headEnd/>
            <a:tailEnd/>
          </a:ln>
        </p:spPr>
        <p:txBody>
          <a:bodyPr/>
          <a:lstStyle/>
          <a:p>
            <a:pPr algn="ctr">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e-DE" sz="1600">
                <a:solidFill>
                  <a:srgbClr val="005050"/>
                </a:solidFill>
                <a:latin typeface="Verdana" pitchFamily="34" charset="0"/>
              </a:rPr>
              <a:t>Abteilung Ärztliches Arbeitsinspektorat</a:t>
            </a:r>
          </a:p>
          <a:p>
            <a:pPr algn="ctr">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e-DE" sz="1600">
                <a:solidFill>
                  <a:srgbClr val="005050"/>
                </a:solidFill>
                <a:latin typeface="Verdana" pitchFamily="34" charset="0"/>
              </a:rPr>
              <a:t>Betrieblicher Dienst für Arbeitsmedizin</a:t>
            </a:r>
          </a:p>
          <a:p>
            <a:pPr algn="ctr">
              <a:spcBef>
                <a:spcPts val="600"/>
              </a:spcBef>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e-DE" sz="1600">
                <a:solidFill>
                  <a:srgbClr val="005050"/>
                </a:solidFill>
                <a:latin typeface="Verdana" pitchFamily="34" charset="0"/>
              </a:rPr>
              <a:t>Dr. Corinna Fattor</a:t>
            </a:r>
          </a:p>
          <a:p>
            <a:pPr algn="ctr">
              <a:spcBef>
                <a:spcPts val="600"/>
              </a:spcBef>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de-DE" sz="1600">
              <a:solidFill>
                <a:srgbClr val="005050"/>
              </a:solidFill>
              <a:latin typeface="Verdana" pitchFamily="34" charset="0"/>
            </a:endParaRPr>
          </a:p>
        </p:txBody>
      </p:sp>
      <p:sp>
        <p:nvSpPr>
          <p:cNvPr id="16388" name="Text Box 3"/>
          <p:cNvSpPr txBox="1">
            <a:spLocks noChangeArrowheads="1"/>
          </p:cNvSpPr>
          <p:nvPr/>
        </p:nvSpPr>
        <p:spPr bwMode="auto">
          <a:xfrm>
            <a:off x="5003800" y="692150"/>
            <a:ext cx="3095625" cy="304800"/>
          </a:xfrm>
          <a:prstGeom prst="rect">
            <a:avLst/>
          </a:prstGeom>
          <a:noFill/>
          <a:ln w="9525">
            <a:noFill/>
            <a:miter lim="800000"/>
            <a:headEnd/>
            <a:tailEnd/>
          </a:ln>
        </p:spPr>
        <p:txBody>
          <a:bodyPr wrap="none" anchor="ctr"/>
          <a:lstStyle/>
          <a:p>
            <a:pPr eaLnBrk="0" hangingPunct="0">
              <a:buClr>
                <a:srgbClr val="000000"/>
              </a:buClr>
              <a:buSzPct val="100000"/>
              <a:buFont typeface="Times New Roman" pitchFamily="18" charset="0"/>
              <a:buNone/>
            </a:pPr>
            <a:endParaRPr lang="it-IT"/>
          </a:p>
        </p:txBody>
      </p:sp>
      <p:pic>
        <p:nvPicPr>
          <p:cNvPr id="16389" name="Picture 4"/>
          <p:cNvPicPr>
            <a:picLocks noChangeAspect="1" noChangeArrowheads="1"/>
          </p:cNvPicPr>
          <p:nvPr/>
        </p:nvPicPr>
        <p:blipFill>
          <a:blip r:embed="rId4"/>
          <a:srcRect/>
          <a:stretch>
            <a:fillRect/>
          </a:stretch>
        </p:blipFill>
        <p:spPr bwMode="auto">
          <a:xfrm>
            <a:off x="1908175" y="0"/>
            <a:ext cx="5046663" cy="2401888"/>
          </a:xfrm>
          <a:prstGeom prst="rect">
            <a:avLst/>
          </a:prstGeom>
          <a:noFill/>
          <a:ln w="9525">
            <a:noFill/>
            <a:miter lim="800000"/>
            <a:headEnd/>
            <a:tailEnd/>
          </a:ln>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Titolo 1"/>
          <p:cNvSpPr>
            <a:spLocks noGrp="1"/>
          </p:cNvSpPr>
          <p:nvPr>
            <p:ph type="title"/>
          </p:nvPr>
        </p:nvSpPr>
        <p:spPr>
          <a:xfrm>
            <a:off x="684213" y="620713"/>
            <a:ext cx="7770812" cy="1141412"/>
          </a:xfrm>
        </p:spPr>
        <p:txBody>
          <a:bodyPr/>
          <a:lstStyle/>
          <a:p>
            <a:r>
              <a:rPr lang="de-DE" smtClean="0"/>
              <a:t>Stressfaktoren / Stressoren</a:t>
            </a:r>
            <a:endParaRPr lang="it-IT" smtClean="0"/>
          </a:p>
        </p:txBody>
      </p:sp>
      <p:sp>
        <p:nvSpPr>
          <p:cNvPr id="27650" name="Segnaposto contenuto 2"/>
          <p:cNvSpPr>
            <a:spLocks noGrp="1"/>
          </p:cNvSpPr>
          <p:nvPr>
            <p:ph idx="1"/>
          </p:nvPr>
        </p:nvSpPr>
        <p:spPr>
          <a:xfrm>
            <a:off x="684213" y="1989138"/>
            <a:ext cx="7770812" cy="4113212"/>
          </a:xfrm>
        </p:spPr>
        <p:txBody>
          <a:bodyPr/>
          <a:lstStyle/>
          <a:p>
            <a:r>
              <a:rPr lang="de-DE" smtClean="0"/>
              <a:t>   Stressfaktoren: </a:t>
            </a:r>
          </a:p>
          <a:p>
            <a:r>
              <a:rPr lang="de-DE" smtClean="0"/>
              <a:t>Sind von der Umwelt ausgehende Belastungen und Anforderungen, die eine körperliche Antwort auslösen (generelles Anpassungssyndrom). Diese Antworten sind notwendig für das Überleben und das Leben.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Titolo 1"/>
          <p:cNvSpPr>
            <a:spLocks noGrp="1"/>
          </p:cNvSpPr>
          <p:nvPr>
            <p:ph type="title"/>
          </p:nvPr>
        </p:nvSpPr>
        <p:spPr>
          <a:xfrm>
            <a:off x="684213" y="620713"/>
            <a:ext cx="7770812" cy="1141412"/>
          </a:xfrm>
        </p:spPr>
        <p:txBody>
          <a:bodyPr/>
          <a:lstStyle/>
          <a:p>
            <a:r>
              <a:rPr lang="de-DE" smtClean="0"/>
              <a:t> Was ist Stress?</a:t>
            </a:r>
            <a:endParaRPr lang="it-IT" smtClean="0"/>
          </a:p>
        </p:txBody>
      </p:sp>
      <p:sp>
        <p:nvSpPr>
          <p:cNvPr id="28674" name="Segnaposto contenuto 2"/>
          <p:cNvSpPr>
            <a:spLocks noGrp="1"/>
          </p:cNvSpPr>
          <p:nvPr>
            <p:ph idx="1"/>
          </p:nvPr>
        </p:nvSpPr>
        <p:spPr/>
        <p:txBody>
          <a:bodyPr/>
          <a:lstStyle/>
          <a:p>
            <a:r>
              <a:rPr lang="de-DE" smtClean="0"/>
              <a:t>   Das Phänomen Stress setzt sich aus seelischen und körperlichen Mechanismen zusammen:</a:t>
            </a:r>
          </a:p>
          <a:p>
            <a:endParaRPr lang="de-DE" smtClean="0"/>
          </a:p>
          <a:p>
            <a:r>
              <a:rPr lang="de-DE" smtClean="0"/>
              <a:t>   Jedes schädliche Ereignis wird einer Bewertung unterzogen, nach der diesem Ereignis die Bedeutung „Bedrohung“, „Verlust“ oder „Frustration“ zugeordnet werden kann. </a:t>
            </a:r>
          </a:p>
          <a:p>
            <a:endParaRPr lang="de-DE"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Rettangolo 3"/>
          <p:cNvSpPr>
            <a:spLocks noChangeArrowheads="1"/>
          </p:cNvSpPr>
          <p:nvPr/>
        </p:nvSpPr>
        <p:spPr bwMode="auto">
          <a:xfrm>
            <a:off x="4127500" y="2635250"/>
            <a:ext cx="1368425" cy="288925"/>
          </a:xfrm>
          <a:prstGeom prst="rect">
            <a:avLst/>
          </a:prstGeom>
          <a:solidFill>
            <a:srgbClr val="92D050"/>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lang="de-DE" sz="1400">
                <a:solidFill>
                  <a:schemeClr val="tx1"/>
                </a:solidFill>
              </a:rPr>
              <a:t>Hypothalamus </a:t>
            </a:r>
            <a:endParaRPr lang="it-IT" sz="1400">
              <a:solidFill>
                <a:schemeClr val="tx1"/>
              </a:solidFill>
            </a:endParaRPr>
          </a:p>
        </p:txBody>
      </p:sp>
      <p:sp>
        <p:nvSpPr>
          <p:cNvPr id="29698" name="Rettangolo 8"/>
          <p:cNvSpPr>
            <a:spLocks noChangeArrowheads="1"/>
          </p:cNvSpPr>
          <p:nvPr/>
        </p:nvSpPr>
        <p:spPr bwMode="auto">
          <a:xfrm>
            <a:off x="6102350" y="3919538"/>
            <a:ext cx="1152525" cy="304800"/>
          </a:xfrm>
          <a:prstGeom prst="rect">
            <a:avLst/>
          </a:prstGeom>
          <a:solidFill>
            <a:srgbClr val="92D050"/>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lang="de-DE" sz="1400">
                <a:solidFill>
                  <a:schemeClr val="tx1"/>
                </a:solidFill>
              </a:rPr>
              <a:t>Hypophyse</a:t>
            </a:r>
            <a:endParaRPr lang="it-IT" sz="1400">
              <a:solidFill>
                <a:schemeClr val="tx1"/>
              </a:solidFill>
            </a:endParaRPr>
          </a:p>
        </p:txBody>
      </p:sp>
      <p:sp>
        <p:nvSpPr>
          <p:cNvPr id="29699" name="CasellaDiTesto 1"/>
          <p:cNvSpPr txBox="1">
            <a:spLocks noChangeArrowheads="1"/>
          </p:cNvSpPr>
          <p:nvPr/>
        </p:nvSpPr>
        <p:spPr bwMode="auto">
          <a:xfrm>
            <a:off x="992188" y="1773238"/>
            <a:ext cx="2087562" cy="274637"/>
          </a:xfrm>
          <a:prstGeom prst="rect">
            <a:avLst/>
          </a:prstGeom>
          <a:noFill/>
          <a:ln w="9525">
            <a:noFill/>
            <a:miter lim="800000"/>
            <a:headEnd/>
            <a:tailEnd/>
          </a:ln>
        </p:spPr>
        <p:txBody>
          <a:bodyPr>
            <a:spAutoFit/>
          </a:bodyPr>
          <a:lstStyle/>
          <a:p>
            <a:pPr eaLnBrk="0" hangingPunct="0"/>
            <a:r>
              <a:rPr lang="de-DE" sz="1200">
                <a:solidFill>
                  <a:schemeClr val="tx1"/>
                </a:solidFill>
              </a:rPr>
              <a:t>Bewusste Bewertung</a:t>
            </a:r>
            <a:endParaRPr lang="it-IT" sz="1200">
              <a:solidFill>
                <a:schemeClr val="tx1"/>
              </a:solidFill>
            </a:endParaRPr>
          </a:p>
        </p:txBody>
      </p:sp>
      <p:sp>
        <p:nvSpPr>
          <p:cNvPr id="29700" name="CasellaDiTesto 11"/>
          <p:cNvSpPr txBox="1">
            <a:spLocks noChangeArrowheads="1"/>
          </p:cNvSpPr>
          <p:nvPr/>
        </p:nvSpPr>
        <p:spPr bwMode="auto">
          <a:xfrm>
            <a:off x="6597650" y="1773238"/>
            <a:ext cx="2089150" cy="274637"/>
          </a:xfrm>
          <a:prstGeom prst="rect">
            <a:avLst/>
          </a:prstGeom>
          <a:noFill/>
          <a:ln w="9525">
            <a:noFill/>
            <a:miter lim="800000"/>
            <a:headEnd/>
            <a:tailEnd/>
          </a:ln>
        </p:spPr>
        <p:txBody>
          <a:bodyPr>
            <a:spAutoFit/>
          </a:bodyPr>
          <a:lstStyle/>
          <a:p>
            <a:pPr eaLnBrk="0" hangingPunct="0"/>
            <a:r>
              <a:rPr lang="de-DE" sz="1200">
                <a:solidFill>
                  <a:schemeClr val="tx1"/>
                </a:solidFill>
              </a:rPr>
              <a:t>Unbewusste Bewertung</a:t>
            </a:r>
            <a:endParaRPr lang="it-IT" sz="1200">
              <a:solidFill>
                <a:schemeClr val="tx1"/>
              </a:solidFill>
            </a:endParaRPr>
          </a:p>
        </p:txBody>
      </p:sp>
      <p:sp>
        <p:nvSpPr>
          <p:cNvPr id="29701" name="CasellaDiTesto 2"/>
          <p:cNvSpPr txBox="1">
            <a:spLocks noChangeArrowheads="1"/>
          </p:cNvSpPr>
          <p:nvPr/>
        </p:nvSpPr>
        <p:spPr bwMode="auto">
          <a:xfrm>
            <a:off x="4030663" y="2982913"/>
            <a:ext cx="1555750" cy="274637"/>
          </a:xfrm>
          <a:prstGeom prst="rect">
            <a:avLst/>
          </a:prstGeom>
          <a:noFill/>
          <a:ln w="9525">
            <a:noFill/>
            <a:miter lim="800000"/>
            <a:headEnd/>
            <a:tailEnd/>
          </a:ln>
        </p:spPr>
        <p:txBody>
          <a:bodyPr>
            <a:spAutoFit/>
          </a:bodyPr>
          <a:lstStyle/>
          <a:p>
            <a:pPr eaLnBrk="0" hangingPunct="0"/>
            <a:r>
              <a:rPr lang="de-DE" sz="1200">
                <a:solidFill>
                  <a:schemeClr val="tx1"/>
                </a:solidFill>
              </a:rPr>
              <a:t>Antwort auf Stress</a:t>
            </a:r>
            <a:endParaRPr lang="it-IT" sz="1200">
              <a:solidFill>
                <a:schemeClr val="tx1"/>
              </a:solidFill>
            </a:endParaRPr>
          </a:p>
        </p:txBody>
      </p:sp>
      <p:sp>
        <p:nvSpPr>
          <p:cNvPr id="29702" name="CasellaDiTesto 3"/>
          <p:cNvSpPr txBox="1">
            <a:spLocks noChangeArrowheads="1"/>
          </p:cNvSpPr>
          <p:nvPr/>
        </p:nvSpPr>
        <p:spPr bwMode="auto">
          <a:xfrm>
            <a:off x="1116013" y="3367088"/>
            <a:ext cx="2420937" cy="304800"/>
          </a:xfrm>
          <a:prstGeom prst="rect">
            <a:avLst/>
          </a:prstGeom>
          <a:noFill/>
          <a:ln w="9525">
            <a:noFill/>
            <a:miter lim="800000"/>
            <a:headEnd/>
            <a:tailEnd/>
          </a:ln>
        </p:spPr>
        <p:txBody>
          <a:bodyPr>
            <a:spAutoFit/>
          </a:bodyPr>
          <a:lstStyle/>
          <a:p>
            <a:pPr eaLnBrk="0" hangingPunct="0"/>
            <a:r>
              <a:rPr lang="de-DE" sz="1400">
                <a:solidFill>
                  <a:schemeClr val="tx1"/>
                </a:solidFill>
              </a:rPr>
              <a:t>Nervenachse (Sympathikus)</a:t>
            </a:r>
            <a:endParaRPr lang="it-IT" sz="1400">
              <a:solidFill>
                <a:schemeClr val="tx1"/>
              </a:solidFill>
            </a:endParaRPr>
          </a:p>
        </p:txBody>
      </p:sp>
      <p:sp>
        <p:nvSpPr>
          <p:cNvPr id="29703" name="CasellaDiTesto 4"/>
          <p:cNvSpPr txBox="1">
            <a:spLocks noChangeArrowheads="1"/>
          </p:cNvSpPr>
          <p:nvPr/>
        </p:nvSpPr>
        <p:spPr bwMode="auto">
          <a:xfrm>
            <a:off x="5957888" y="3367088"/>
            <a:ext cx="1566862" cy="304800"/>
          </a:xfrm>
          <a:prstGeom prst="rect">
            <a:avLst/>
          </a:prstGeom>
          <a:noFill/>
          <a:ln w="9525">
            <a:noFill/>
            <a:miter lim="800000"/>
            <a:headEnd/>
            <a:tailEnd/>
          </a:ln>
        </p:spPr>
        <p:txBody>
          <a:bodyPr>
            <a:spAutoFit/>
          </a:bodyPr>
          <a:lstStyle/>
          <a:p>
            <a:pPr eaLnBrk="0" hangingPunct="0"/>
            <a:r>
              <a:rPr lang="de-DE" sz="1400">
                <a:solidFill>
                  <a:schemeClr val="tx1"/>
                </a:solidFill>
              </a:rPr>
              <a:t>Endokrine Achse</a:t>
            </a:r>
            <a:endParaRPr lang="it-IT" sz="1400">
              <a:solidFill>
                <a:schemeClr val="tx1"/>
              </a:solidFill>
            </a:endParaRPr>
          </a:p>
        </p:txBody>
      </p:sp>
      <p:sp>
        <p:nvSpPr>
          <p:cNvPr id="29704" name="Rettangolo 2"/>
          <p:cNvSpPr>
            <a:spLocks noChangeArrowheads="1"/>
          </p:cNvSpPr>
          <p:nvPr/>
        </p:nvSpPr>
        <p:spPr bwMode="auto">
          <a:xfrm>
            <a:off x="3887788" y="4481513"/>
            <a:ext cx="1673225" cy="569912"/>
          </a:xfrm>
          <a:prstGeom prst="rect">
            <a:avLst/>
          </a:prstGeom>
          <a:solidFill>
            <a:srgbClr val="92D050"/>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lang="de-DE" sz="1400">
                <a:solidFill>
                  <a:schemeClr val="tx1"/>
                </a:solidFill>
              </a:rPr>
              <a:t>Nebennieren</a:t>
            </a:r>
            <a:r>
              <a:rPr lang="de-DE" sz="1000">
                <a:solidFill>
                  <a:schemeClr val="tx1"/>
                </a:solidFill>
              </a:rPr>
              <a:t/>
            </a:r>
            <a:br>
              <a:rPr lang="de-DE" sz="1000">
                <a:solidFill>
                  <a:schemeClr val="tx1"/>
                </a:solidFill>
              </a:rPr>
            </a:br>
            <a:r>
              <a:rPr lang="de-DE" sz="1000">
                <a:solidFill>
                  <a:schemeClr val="tx1"/>
                </a:solidFill>
              </a:rPr>
              <a:t/>
            </a:r>
            <a:br>
              <a:rPr lang="de-DE" sz="1000">
                <a:solidFill>
                  <a:schemeClr val="tx1"/>
                </a:solidFill>
              </a:rPr>
            </a:br>
            <a:r>
              <a:rPr lang="de-DE" sz="1000">
                <a:solidFill>
                  <a:schemeClr val="tx1"/>
                </a:solidFill>
              </a:rPr>
              <a:t>Mark        Rinde</a:t>
            </a:r>
            <a:endParaRPr lang="it-IT" sz="1000">
              <a:solidFill>
                <a:schemeClr val="tx1"/>
              </a:solidFill>
            </a:endParaRPr>
          </a:p>
        </p:txBody>
      </p:sp>
      <p:sp>
        <p:nvSpPr>
          <p:cNvPr id="29705" name="CasellaDiTesto 5"/>
          <p:cNvSpPr txBox="1">
            <a:spLocks noChangeArrowheads="1"/>
          </p:cNvSpPr>
          <p:nvPr/>
        </p:nvSpPr>
        <p:spPr bwMode="auto">
          <a:xfrm>
            <a:off x="5972175" y="4387850"/>
            <a:ext cx="612775" cy="277813"/>
          </a:xfrm>
          <a:prstGeom prst="rect">
            <a:avLst/>
          </a:prstGeom>
          <a:noFill/>
          <a:ln w="9525">
            <a:noFill/>
            <a:miter lim="800000"/>
            <a:headEnd/>
            <a:tailEnd/>
          </a:ln>
        </p:spPr>
        <p:txBody>
          <a:bodyPr>
            <a:spAutoFit/>
          </a:bodyPr>
          <a:lstStyle/>
          <a:p>
            <a:pPr eaLnBrk="0" hangingPunct="0"/>
            <a:r>
              <a:rPr lang="de-DE" sz="1200">
                <a:solidFill>
                  <a:schemeClr val="tx1"/>
                </a:solidFill>
              </a:rPr>
              <a:t>ACTH</a:t>
            </a:r>
            <a:endParaRPr lang="it-IT" sz="1200">
              <a:solidFill>
                <a:schemeClr val="tx1"/>
              </a:solidFill>
            </a:endParaRPr>
          </a:p>
        </p:txBody>
      </p:sp>
      <p:sp>
        <p:nvSpPr>
          <p:cNvPr id="29706" name="CasellaDiTesto 6"/>
          <p:cNvSpPr txBox="1">
            <a:spLocks noChangeArrowheads="1"/>
          </p:cNvSpPr>
          <p:nvPr/>
        </p:nvSpPr>
        <p:spPr bwMode="auto">
          <a:xfrm>
            <a:off x="6894513" y="4387850"/>
            <a:ext cx="503237" cy="277813"/>
          </a:xfrm>
          <a:prstGeom prst="rect">
            <a:avLst/>
          </a:prstGeom>
          <a:noFill/>
          <a:ln w="9525">
            <a:noFill/>
            <a:miter lim="800000"/>
            <a:headEnd/>
            <a:tailEnd/>
          </a:ln>
        </p:spPr>
        <p:txBody>
          <a:bodyPr>
            <a:spAutoFit/>
          </a:bodyPr>
          <a:lstStyle/>
          <a:p>
            <a:pPr eaLnBrk="0" hangingPunct="0"/>
            <a:r>
              <a:rPr lang="de-DE" sz="1200">
                <a:solidFill>
                  <a:schemeClr val="tx1"/>
                </a:solidFill>
              </a:rPr>
              <a:t>TSH</a:t>
            </a:r>
            <a:endParaRPr lang="it-IT" sz="1200">
              <a:solidFill>
                <a:schemeClr val="tx1"/>
              </a:solidFill>
            </a:endParaRPr>
          </a:p>
        </p:txBody>
      </p:sp>
      <p:sp>
        <p:nvSpPr>
          <p:cNvPr id="29707" name="Rettangolo 8"/>
          <p:cNvSpPr>
            <a:spLocks noChangeArrowheads="1"/>
          </p:cNvSpPr>
          <p:nvPr/>
        </p:nvSpPr>
        <p:spPr bwMode="auto">
          <a:xfrm>
            <a:off x="6570663" y="4999038"/>
            <a:ext cx="1152525" cy="303212"/>
          </a:xfrm>
          <a:prstGeom prst="rect">
            <a:avLst/>
          </a:prstGeom>
          <a:solidFill>
            <a:srgbClr val="92D050"/>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lang="de-DE" sz="1400">
                <a:solidFill>
                  <a:schemeClr val="tx1"/>
                </a:solidFill>
              </a:rPr>
              <a:t>Schilddrüse</a:t>
            </a:r>
            <a:endParaRPr lang="it-IT" sz="1400">
              <a:solidFill>
                <a:schemeClr val="tx1"/>
              </a:solidFill>
            </a:endParaRPr>
          </a:p>
        </p:txBody>
      </p:sp>
      <p:sp>
        <p:nvSpPr>
          <p:cNvPr id="29708" name="Rettangolo 8"/>
          <p:cNvSpPr>
            <a:spLocks noChangeArrowheads="1"/>
          </p:cNvSpPr>
          <p:nvPr/>
        </p:nvSpPr>
        <p:spPr bwMode="auto">
          <a:xfrm>
            <a:off x="4067175" y="6092825"/>
            <a:ext cx="1395413" cy="360363"/>
          </a:xfrm>
          <a:prstGeom prst="rect">
            <a:avLst/>
          </a:prstGeom>
          <a:solidFill>
            <a:srgbClr val="92D050"/>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lang="de-DE" sz="1400">
                <a:solidFill>
                  <a:schemeClr val="tx1"/>
                </a:solidFill>
              </a:rPr>
              <a:t>Zielorgan</a:t>
            </a:r>
            <a:endParaRPr lang="it-IT" sz="1400">
              <a:solidFill>
                <a:schemeClr val="tx1"/>
              </a:solidFill>
            </a:endParaRPr>
          </a:p>
        </p:txBody>
      </p:sp>
      <p:sp>
        <p:nvSpPr>
          <p:cNvPr id="29709" name="CasellaDiTesto 15"/>
          <p:cNvSpPr txBox="1">
            <a:spLocks noChangeArrowheads="1"/>
          </p:cNvSpPr>
          <p:nvPr/>
        </p:nvSpPr>
        <p:spPr bwMode="auto">
          <a:xfrm>
            <a:off x="795338" y="4603750"/>
            <a:ext cx="1179512" cy="276225"/>
          </a:xfrm>
          <a:prstGeom prst="rect">
            <a:avLst/>
          </a:prstGeom>
          <a:noFill/>
          <a:ln w="9525">
            <a:noFill/>
            <a:miter lim="800000"/>
            <a:headEnd/>
            <a:tailEnd/>
          </a:ln>
        </p:spPr>
        <p:txBody>
          <a:bodyPr>
            <a:spAutoFit/>
          </a:bodyPr>
          <a:lstStyle/>
          <a:p>
            <a:pPr eaLnBrk="0" hangingPunct="0"/>
            <a:r>
              <a:rPr lang="de-DE" sz="1200">
                <a:solidFill>
                  <a:schemeClr val="tx1"/>
                </a:solidFill>
              </a:rPr>
              <a:t>Noradrenalin</a:t>
            </a:r>
            <a:endParaRPr lang="it-IT" sz="1200">
              <a:solidFill>
                <a:schemeClr val="tx1"/>
              </a:solidFill>
            </a:endParaRPr>
          </a:p>
        </p:txBody>
      </p:sp>
      <p:sp>
        <p:nvSpPr>
          <p:cNvPr id="29710" name="Rettangolo 18"/>
          <p:cNvSpPr>
            <a:spLocks noChangeArrowheads="1"/>
          </p:cNvSpPr>
          <p:nvPr/>
        </p:nvSpPr>
        <p:spPr bwMode="auto">
          <a:xfrm>
            <a:off x="2913063" y="5164138"/>
            <a:ext cx="2058987" cy="274637"/>
          </a:xfrm>
          <a:prstGeom prst="rect">
            <a:avLst/>
          </a:prstGeom>
          <a:noFill/>
          <a:ln w="9525">
            <a:noFill/>
            <a:miter lim="800000"/>
            <a:headEnd/>
            <a:tailEnd/>
          </a:ln>
        </p:spPr>
        <p:txBody>
          <a:bodyPr>
            <a:spAutoFit/>
          </a:bodyPr>
          <a:lstStyle/>
          <a:p>
            <a:pPr eaLnBrk="0" hangingPunct="0"/>
            <a:r>
              <a:rPr lang="de-DE" sz="1200">
                <a:solidFill>
                  <a:schemeClr val="tx1"/>
                </a:solidFill>
              </a:rPr>
              <a:t>Adrenalin und Noradrenalin</a:t>
            </a:r>
            <a:endParaRPr lang="it-IT" sz="1200">
              <a:solidFill>
                <a:schemeClr val="tx1"/>
              </a:solidFill>
            </a:endParaRPr>
          </a:p>
        </p:txBody>
      </p:sp>
      <p:sp>
        <p:nvSpPr>
          <p:cNvPr id="29711" name="Rettangolo 19"/>
          <p:cNvSpPr>
            <a:spLocks noChangeArrowheads="1"/>
          </p:cNvSpPr>
          <p:nvPr/>
        </p:nvSpPr>
        <p:spPr bwMode="auto">
          <a:xfrm>
            <a:off x="4938713" y="5170488"/>
            <a:ext cx="1196975" cy="274637"/>
          </a:xfrm>
          <a:prstGeom prst="rect">
            <a:avLst/>
          </a:prstGeom>
          <a:noFill/>
          <a:ln w="9525">
            <a:noFill/>
            <a:miter lim="800000"/>
            <a:headEnd/>
            <a:tailEnd/>
          </a:ln>
        </p:spPr>
        <p:txBody>
          <a:bodyPr wrap="none">
            <a:spAutoFit/>
          </a:bodyPr>
          <a:lstStyle/>
          <a:p>
            <a:pPr eaLnBrk="0" hangingPunct="0"/>
            <a:r>
              <a:rPr lang="de-DE" sz="1200">
                <a:solidFill>
                  <a:schemeClr val="tx1"/>
                </a:solidFill>
              </a:rPr>
              <a:t>Kortikosteroide</a:t>
            </a:r>
            <a:endParaRPr lang="it-IT" sz="1200">
              <a:solidFill>
                <a:schemeClr val="tx1"/>
              </a:solidFill>
            </a:endParaRPr>
          </a:p>
        </p:txBody>
      </p:sp>
      <p:sp>
        <p:nvSpPr>
          <p:cNvPr id="29712" name="Rettangolo 21"/>
          <p:cNvSpPr>
            <a:spLocks noChangeArrowheads="1"/>
          </p:cNvSpPr>
          <p:nvPr/>
        </p:nvSpPr>
        <p:spPr bwMode="auto">
          <a:xfrm>
            <a:off x="6745288" y="5329238"/>
            <a:ext cx="766762" cy="274637"/>
          </a:xfrm>
          <a:prstGeom prst="rect">
            <a:avLst/>
          </a:prstGeom>
          <a:noFill/>
          <a:ln w="9525">
            <a:noFill/>
            <a:miter lim="800000"/>
            <a:headEnd/>
            <a:tailEnd/>
          </a:ln>
        </p:spPr>
        <p:txBody>
          <a:bodyPr wrap="none">
            <a:spAutoFit/>
          </a:bodyPr>
          <a:lstStyle/>
          <a:p>
            <a:pPr eaLnBrk="0" hangingPunct="0"/>
            <a:r>
              <a:rPr lang="de-DE" sz="1200">
                <a:solidFill>
                  <a:schemeClr val="tx1"/>
                </a:solidFill>
              </a:rPr>
              <a:t>Thyroxin</a:t>
            </a:r>
            <a:endParaRPr lang="it-IT" sz="1200">
              <a:solidFill>
                <a:schemeClr val="tx1"/>
              </a:solidFill>
            </a:endParaRPr>
          </a:p>
        </p:txBody>
      </p:sp>
      <p:sp>
        <p:nvSpPr>
          <p:cNvPr id="29713" name="Rettangolo 23"/>
          <p:cNvSpPr>
            <a:spLocks noChangeArrowheads="1"/>
          </p:cNvSpPr>
          <p:nvPr/>
        </p:nvSpPr>
        <p:spPr bwMode="auto">
          <a:xfrm>
            <a:off x="3995738" y="5702300"/>
            <a:ext cx="1744662" cy="274638"/>
          </a:xfrm>
          <a:prstGeom prst="rect">
            <a:avLst/>
          </a:prstGeom>
          <a:noFill/>
          <a:ln w="9525">
            <a:noFill/>
            <a:miter lim="800000"/>
            <a:headEnd/>
            <a:tailEnd/>
          </a:ln>
        </p:spPr>
        <p:txBody>
          <a:bodyPr wrap="none">
            <a:spAutoFit/>
          </a:bodyPr>
          <a:lstStyle/>
          <a:p>
            <a:pPr eaLnBrk="0" hangingPunct="0"/>
            <a:r>
              <a:rPr lang="de-DE" sz="1200">
                <a:solidFill>
                  <a:schemeClr val="tx1"/>
                </a:solidFill>
              </a:rPr>
              <a:t>Körperliche Aktivierung</a:t>
            </a:r>
            <a:endParaRPr lang="it-IT" sz="1200">
              <a:solidFill>
                <a:schemeClr val="tx1"/>
              </a:solidFill>
            </a:endParaRPr>
          </a:p>
        </p:txBody>
      </p:sp>
      <p:sp>
        <p:nvSpPr>
          <p:cNvPr id="29714" name="Rettangolo 1"/>
          <p:cNvSpPr>
            <a:spLocks noChangeArrowheads="1"/>
          </p:cNvSpPr>
          <p:nvPr/>
        </p:nvSpPr>
        <p:spPr bwMode="auto">
          <a:xfrm>
            <a:off x="1116013" y="1317625"/>
            <a:ext cx="1604962" cy="449263"/>
          </a:xfrm>
          <a:prstGeom prst="rect">
            <a:avLst/>
          </a:prstGeom>
          <a:solidFill>
            <a:srgbClr val="92D050"/>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lang="it-IT" sz="1400">
                <a:solidFill>
                  <a:schemeClr val="tx1"/>
                </a:solidFill>
              </a:rPr>
              <a:t>Gehirnrinde</a:t>
            </a:r>
          </a:p>
        </p:txBody>
      </p:sp>
      <p:sp>
        <p:nvSpPr>
          <p:cNvPr id="29715" name="Rettangolo 1"/>
          <p:cNvSpPr>
            <a:spLocks noChangeArrowheads="1"/>
          </p:cNvSpPr>
          <p:nvPr/>
        </p:nvSpPr>
        <p:spPr bwMode="auto">
          <a:xfrm>
            <a:off x="6596063" y="1300163"/>
            <a:ext cx="1604962" cy="485775"/>
          </a:xfrm>
          <a:prstGeom prst="rect">
            <a:avLst/>
          </a:prstGeom>
          <a:solidFill>
            <a:srgbClr val="92D050"/>
          </a:solidFill>
          <a:ln w="9525" algn="ctr">
            <a:solidFill>
              <a:schemeClr val="tx1"/>
            </a:solidFill>
            <a:round/>
            <a:headEnd/>
            <a:tailEnd/>
          </a:ln>
        </p:spPr>
        <p:txBody>
          <a:bodyPr/>
          <a:lstStyle/>
          <a:p>
            <a:pPr algn="ctr" eaLnBrk="0" hangingPunct="0">
              <a:buClr>
                <a:srgbClr val="000000"/>
              </a:buClr>
              <a:buSzPct val="100000"/>
              <a:buFont typeface="Times New Roman" pitchFamily="18" charset="0"/>
              <a:buNone/>
            </a:pPr>
            <a:r>
              <a:rPr lang="de-DE" sz="1400">
                <a:solidFill>
                  <a:schemeClr val="tx1"/>
                </a:solidFill>
              </a:rPr>
              <a:t>Subkortikale Regionen</a:t>
            </a:r>
            <a:endParaRPr lang="it-IT" sz="1400">
              <a:solidFill>
                <a:schemeClr val="tx1"/>
              </a:solidFill>
            </a:endParaRPr>
          </a:p>
        </p:txBody>
      </p:sp>
      <p:sp>
        <p:nvSpPr>
          <p:cNvPr id="29716" name="Rettangolo 24"/>
          <p:cNvSpPr>
            <a:spLocks noChangeArrowheads="1"/>
          </p:cNvSpPr>
          <p:nvPr/>
        </p:nvSpPr>
        <p:spPr bwMode="auto">
          <a:xfrm>
            <a:off x="4108450" y="863600"/>
            <a:ext cx="1643063" cy="304800"/>
          </a:xfrm>
          <a:prstGeom prst="rect">
            <a:avLst/>
          </a:prstGeom>
          <a:noFill/>
          <a:ln w="9525">
            <a:noFill/>
            <a:miter lim="800000"/>
            <a:headEnd/>
            <a:tailEnd/>
          </a:ln>
        </p:spPr>
        <p:txBody>
          <a:bodyPr wrap="none">
            <a:spAutoFit/>
          </a:bodyPr>
          <a:lstStyle/>
          <a:p>
            <a:pPr eaLnBrk="0" hangingPunct="0"/>
            <a:r>
              <a:rPr lang="de-DE" sz="1400">
                <a:solidFill>
                  <a:schemeClr val="tx1"/>
                </a:solidFill>
              </a:rPr>
              <a:t>Äußere Ereignisse</a:t>
            </a:r>
            <a:endParaRPr lang="it-IT" sz="1400">
              <a:solidFill>
                <a:schemeClr val="tx1"/>
              </a:solidFill>
            </a:endParaRPr>
          </a:p>
        </p:txBody>
      </p:sp>
      <p:sp>
        <p:nvSpPr>
          <p:cNvPr id="29717" name="Rettangolo 25"/>
          <p:cNvSpPr>
            <a:spLocks noChangeArrowheads="1"/>
          </p:cNvSpPr>
          <p:nvPr/>
        </p:nvSpPr>
        <p:spPr bwMode="auto">
          <a:xfrm>
            <a:off x="3621088" y="2130425"/>
            <a:ext cx="2705100" cy="304800"/>
          </a:xfrm>
          <a:prstGeom prst="rect">
            <a:avLst/>
          </a:prstGeom>
          <a:noFill/>
          <a:ln w="9525">
            <a:noFill/>
            <a:miter lim="800000"/>
            <a:headEnd/>
            <a:tailEnd/>
          </a:ln>
        </p:spPr>
        <p:txBody>
          <a:bodyPr wrap="none">
            <a:spAutoFit/>
          </a:bodyPr>
          <a:lstStyle/>
          <a:p>
            <a:pPr eaLnBrk="0" hangingPunct="0"/>
            <a:r>
              <a:rPr lang="de-DE" sz="1400">
                <a:solidFill>
                  <a:schemeClr val="tx1"/>
                </a:solidFill>
              </a:rPr>
              <a:t>Wahrnehmung einer Bedrohung</a:t>
            </a:r>
            <a:endParaRPr lang="it-IT" sz="1400">
              <a:solidFill>
                <a:schemeClr val="tx1"/>
              </a:solidFill>
            </a:endParaRPr>
          </a:p>
        </p:txBody>
      </p:sp>
      <p:cxnSp>
        <p:nvCxnSpPr>
          <p:cNvPr id="29718" name="Connettore 2 27"/>
          <p:cNvCxnSpPr>
            <a:cxnSpLocks noChangeShapeType="1"/>
          </p:cNvCxnSpPr>
          <p:nvPr/>
        </p:nvCxnSpPr>
        <p:spPr bwMode="auto">
          <a:xfrm flipH="1">
            <a:off x="1908175" y="1052513"/>
            <a:ext cx="2190750" cy="300037"/>
          </a:xfrm>
          <a:prstGeom prst="straightConnector1">
            <a:avLst/>
          </a:prstGeom>
          <a:noFill/>
          <a:ln w="9525" algn="ctr">
            <a:solidFill>
              <a:schemeClr val="tx1"/>
            </a:solidFill>
            <a:round/>
            <a:headEnd/>
            <a:tailEnd type="triangle" w="med" len="med"/>
          </a:ln>
        </p:spPr>
      </p:cxnSp>
      <p:cxnSp>
        <p:nvCxnSpPr>
          <p:cNvPr id="29719" name="Connettore 2 15360"/>
          <p:cNvCxnSpPr>
            <a:cxnSpLocks noChangeShapeType="1"/>
            <a:stCxn id="29716" idx="3"/>
            <a:endCxn id="29715" idx="0"/>
          </p:cNvCxnSpPr>
          <p:nvPr/>
        </p:nvCxnSpPr>
        <p:spPr bwMode="auto">
          <a:xfrm>
            <a:off x="5751513" y="1016000"/>
            <a:ext cx="1647825" cy="284163"/>
          </a:xfrm>
          <a:prstGeom prst="straightConnector1">
            <a:avLst/>
          </a:prstGeom>
          <a:noFill/>
          <a:ln w="9525" algn="ctr">
            <a:solidFill>
              <a:schemeClr val="tx1"/>
            </a:solidFill>
            <a:round/>
            <a:headEnd/>
            <a:tailEnd type="triangle" w="med" len="med"/>
          </a:ln>
        </p:spPr>
      </p:cxnSp>
      <p:cxnSp>
        <p:nvCxnSpPr>
          <p:cNvPr id="29720" name="Connettore 2 15366"/>
          <p:cNvCxnSpPr>
            <a:cxnSpLocks noChangeShapeType="1"/>
            <a:stCxn id="29700" idx="2"/>
            <a:endCxn id="29717" idx="3"/>
          </p:cNvCxnSpPr>
          <p:nvPr/>
        </p:nvCxnSpPr>
        <p:spPr bwMode="auto">
          <a:xfrm flipH="1">
            <a:off x="6326188" y="2047875"/>
            <a:ext cx="1316037" cy="234950"/>
          </a:xfrm>
          <a:prstGeom prst="straightConnector1">
            <a:avLst/>
          </a:prstGeom>
          <a:noFill/>
          <a:ln w="9525" algn="ctr">
            <a:solidFill>
              <a:schemeClr val="tx1"/>
            </a:solidFill>
            <a:round/>
            <a:headEnd/>
            <a:tailEnd type="triangle" w="med" len="med"/>
          </a:ln>
        </p:spPr>
      </p:cxnSp>
      <p:cxnSp>
        <p:nvCxnSpPr>
          <p:cNvPr id="29721" name="Connettore 2 15369"/>
          <p:cNvCxnSpPr>
            <a:cxnSpLocks noChangeShapeType="1"/>
            <a:stCxn id="29699" idx="2"/>
            <a:endCxn id="29717" idx="1"/>
          </p:cNvCxnSpPr>
          <p:nvPr/>
        </p:nvCxnSpPr>
        <p:spPr bwMode="auto">
          <a:xfrm>
            <a:off x="2036763" y="2047875"/>
            <a:ext cx="1584325" cy="234950"/>
          </a:xfrm>
          <a:prstGeom prst="straightConnector1">
            <a:avLst/>
          </a:prstGeom>
          <a:noFill/>
          <a:ln w="9525" algn="ctr">
            <a:solidFill>
              <a:schemeClr val="tx1"/>
            </a:solidFill>
            <a:round/>
            <a:headEnd/>
            <a:tailEnd type="triangle" w="med" len="med"/>
          </a:ln>
        </p:spPr>
      </p:cxnSp>
      <p:cxnSp>
        <p:nvCxnSpPr>
          <p:cNvPr id="29722" name="Connettore 2 15371"/>
          <p:cNvCxnSpPr>
            <a:cxnSpLocks noChangeShapeType="1"/>
            <a:stCxn id="29717" idx="2"/>
          </p:cNvCxnSpPr>
          <p:nvPr/>
        </p:nvCxnSpPr>
        <p:spPr bwMode="auto">
          <a:xfrm>
            <a:off x="4973638" y="2435225"/>
            <a:ext cx="0" cy="196850"/>
          </a:xfrm>
          <a:prstGeom prst="straightConnector1">
            <a:avLst/>
          </a:prstGeom>
          <a:noFill/>
          <a:ln w="9525" algn="ctr">
            <a:solidFill>
              <a:schemeClr val="tx1"/>
            </a:solidFill>
            <a:round/>
            <a:headEnd/>
            <a:tailEnd type="triangle" w="med" len="med"/>
          </a:ln>
        </p:spPr>
      </p:cxnSp>
      <p:cxnSp>
        <p:nvCxnSpPr>
          <p:cNvPr id="29723" name="Connettore 2 15373"/>
          <p:cNvCxnSpPr>
            <a:cxnSpLocks noChangeShapeType="1"/>
            <a:stCxn id="29701" idx="2"/>
            <a:endCxn id="29703" idx="1"/>
          </p:cNvCxnSpPr>
          <p:nvPr/>
        </p:nvCxnSpPr>
        <p:spPr bwMode="auto">
          <a:xfrm>
            <a:off x="4808538" y="3257550"/>
            <a:ext cx="1149350" cy="261938"/>
          </a:xfrm>
          <a:prstGeom prst="straightConnector1">
            <a:avLst/>
          </a:prstGeom>
          <a:noFill/>
          <a:ln w="9525" algn="ctr">
            <a:solidFill>
              <a:schemeClr val="tx1"/>
            </a:solidFill>
            <a:round/>
            <a:headEnd/>
            <a:tailEnd type="triangle" w="med" len="med"/>
          </a:ln>
        </p:spPr>
      </p:cxnSp>
      <p:cxnSp>
        <p:nvCxnSpPr>
          <p:cNvPr id="29724" name="Connettore 2 15380"/>
          <p:cNvCxnSpPr>
            <a:cxnSpLocks noChangeShapeType="1"/>
            <a:stCxn id="29701" idx="2"/>
            <a:endCxn id="29702" idx="3"/>
          </p:cNvCxnSpPr>
          <p:nvPr/>
        </p:nvCxnSpPr>
        <p:spPr bwMode="auto">
          <a:xfrm flipH="1">
            <a:off x="3536950" y="3257550"/>
            <a:ext cx="1271588" cy="261938"/>
          </a:xfrm>
          <a:prstGeom prst="straightConnector1">
            <a:avLst/>
          </a:prstGeom>
          <a:noFill/>
          <a:ln w="9525" algn="ctr">
            <a:solidFill>
              <a:schemeClr val="tx1"/>
            </a:solidFill>
            <a:round/>
            <a:headEnd/>
            <a:tailEnd type="triangle" w="med" len="med"/>
          </a:ln>
        </p:spPr>
      </p:cxnSp>
      <p:cxnSp>
        <p:nvCxnSpPr>
          <p:cNvPr id="29725" name="Connettore 2 15384"/>
          <p:cNvCxnSpPr>
            <a:cxnSpLocks noChangeShapeType="1"/>
            <a:stCxn id="29703" idx="2"/>
            <a:endCxn id="29698" idx="0"/>
          </p:cNvCxnSpPr>
          <p:nvPr/>
        </p:nvCxnSpPr>
        <p:spPr bwMode="auto">
          <a:xfrm flipH="1">
            <a:off x="6678613" y="3671888"/>
            <a:ext cx="63500" cy="247650"/>
          </a:xfrm>
          <a:prstGeom prst="straightConnector1">
            <a:avLst/>
          </a:prstGeom>
          <a:noFill/>
          <a:ln w="9525" algn="ctr">
            <a:solidFill>
              <a:schemeClr val="tx1"/>
            </a:solidFill>
            <a:round/>
            <a:headEnd/>
            <a:tailEnd type="triangle" w="med" len="med"/>
          </a:ln>
        </p:spPr>
      </p:cxnSp>
      <p:cxnSp>
        <p:nvCxnSpPr>
          <p:cNvPr id="29726" name="Connettore 2 15388"/>
          <p:cNvCxnSpPr>
            <a:cxnSpLocks noChangeShapeType="1"/>
            <a:stCxn id="29698" idx="2"/>
            <a:endCxn id="29705" idx="0"/>
          </p:cNvCxnSpPr>
          <p:nvPr/>
        </p:nvCxnSpPr>
        <p:spPr bwMode="auto">
          <a:xfrm flipH="1">
            <a:off x="6278563" y="4224338"/>
            <a:ext cx="400050" cy="163512"/>
          </a:xfrm>
          <a:prstGeom prst="straightConnector1">
            <a:avLst/>
          </a:prstGeom>
          <a:noFill/>
          <a:ln w="9525" algn="ctr">
            <a:solidFill>
              <a:schemeClr val="tx1"/>
            </a:solidFill>
            <a:round/>
            <a:headEnd/>
            <a:tailEnd type="triangle" w="med" len="med"/>
          </a:ln>
        </p:spPr>
      </p:cxnSp>
      <p:cxnSp>
        <p:nvCxnSpPr>
          <p:cNvPr id="29727" name="Connettore 2 15390"/>
          <p:cNvCxnSpPr>
            <a:cxnSpLocks noChangeShapeType="1"/>
            <a:stCxn id="29698" idx="2"/>
            <a:endCxn id="29706" idx="0"/>
          </p:cNvCxnSpPr>
          <p:nvPr/>
        </p:nvCxnSpPr>
        <p:spPr bwMode="auto">
          <a:xfrm>
            <a:off x="6678613" y="4224338"/>
            <a:ext cx="468312" cy="163512"/>
          </a:xfrm>
          <a:prstGeom prst="straightConnector1">
            <a:avLst/>
          </a:prstGeom>
          <a:noFill/>
          <a:ln w="9525" algn="ctr">
            <a:solidFill>
              <a:schemeClr val="tx1"/>
            </a:solidFill>
            <a:round/>
            <a:headEnd/>
            <a:tailEnd type="triangle" w="med" len="med"/>
          </a:ln>
        </p:spPr>
      </p:cxnSp>
      <p:cxnSp>
        <p:nvCxnSpPr>
          <p:cNvPr id="29728" name="Connettore 2 41"/>
          <p:cNvCxnSpPr>
            <a:cxnSpLocks noChangeShapeType="1"/>
            <a:stCxn id="29706" idx="2"/>
            <a:endCxn id="29707" idx="0"/>
          </p:cNvCxnSpPr>
          <p:nvPr/>
        </p:nvCxnSpPr>
        <p:spPr bwMode="auto">
          <a:xfrm>
            <a:off x="7146925" y="4665663"/>
            <a:ext cx="0" cy="333375"/>
          </a:xfrm>
          <a:prstGeom prst="straightConnector1">
            <a:avLst/>
          </a:prstGeom>
          <a:noFill/>
          <a:ln w="9525" algn="ctr">
            <a:solidFill>
              <a:schemeClr val="tx1"/>
            </a:solidFill>
            <a:round/>
            <a:headEnd/>
            <a:tailEnd type="triangle" w="med" len="med"/>
          </a:ln>
        </p:spPr>
      </p:cxnSp>
      <p:cxnSp>
        <p:nvCxnSpPr>
          <p:cNvPr id="29729" name="Connettore 2 45"/>
          <p:cNvCxnSpPr>
            <a:cxnSpLocks noChangeShapeType="1"/>
            <a:stCxn id="29702" idx="2"/>
            <a:endCxn id="29709" idx="0"/>
          </p:cNvCxnSpPr>
          <p:nvPr/>
        </p:nvCxnSpPr>
        <p:spPr bwMode="auto">
          <a:xfrm flipH="1">
            <a:off x="1385888" y="3671888"/>
            <a:ext cx="941387" cy="931862"/>
          </a:xfrm>
          <a:prstGeom prst="straightConnector1">
            <a:avLst/>
          </a:prstGeom>
          <a:noFill/>
          <a:ln w="9525" algn="ctr">
            <a:solidFill>
              <a:schemeClr val="tx1"/>
            </a:solidFill>
            <a:round/>
            <a:headEnd/>
            <a:tailEnd type="triangle" w="med" len="med"/>
          </a:ln>
        </p:spPr>
      </p:cxnSp>
      <p:cxnSp>
        <p:nvCxnSpPr>
          <p:cNvPr id="29730" name="Connettore 2 52"/>
          <p:cNvCxnSpPr>
            <a:cxnSpLocks noChangeShapeType="1"/>
            <a:stCxn id="29704" idx="2"/>
            <a:endCxn id="29710" idx="0"/>
          </p:cNvCxnSpPr>
          <p:nvPr/>
        </p:nvCxnSpPr>
        <p:spPr bwMode="auto">
          <a:xfrm flipH="1">
            <a:off x="3943350" y="5051425"/>
            <a:ext cx="781050" cy="112713"/>
          </a:xfrm>
          <a:prstGeom prst="straightConnector1">
            <a:avLst/>
          </a:prstGeom>
          <a:noFill/>
          <a:ln w="9525" algn="ctr">
            <a:solidFill>
              <a:schemeClr val="tx1"/>
            </a:solidFill>
            <a:round/>
            <a:headEnd/>
            <a:tailEnd type="triangle" w="med" len="med"/>
          </a:ln>
        </p:spPr>
      </p:cxnSp>
      <p:cxnSp>
        <p:nvCxnSpPr>
          <p:cNvPr id="29731" name="Connettore 2 54"/>
          <p:cNvCxnSpPr>
            <a:cxnSpLocks noChangeShapeType="1"/>
            <a:stCxn id="29704" idx="2"/>
            <a:endCxn id="29711" idx="0"/>
          </p:cNvCxnSpPr>
          <p:nvPr/>
        </p:nvCxnSpPr>
        <p:spPr bwMode="auto">
          <a:xfrm>
            <a:off x="4724400" y="5051425"/>
            <a:ext cx="812800" cy="119063"/>
          </a:xfrm>
          <a:prstGeom prst="straightConnector1">
            <a:avLst/>
          </a:prstGeom>
          <a:noFill/>
          <a:ln w="9525" algn="ctr">
            <a:solidFill>
              <a:schemeClr val="tx1"/>
            </a:solidFill>
            <a:round/>
            <a:headEnd/>
            <a:tailEnd type="triangle" w="med" len="med"/>
          </a:ln>
        </p:spPr>
      </p:cxnSp>
      <p:cxnSp>
        <p:nvCxnSpPr>
          <p:cNvPr id="29732" name="Connettore 2 57"/>
          <p:cNvCxnSpPr>
            <a:cxnSpLocks noChangeShapeType="1"/>
            <a:stCxn id="29710" idx="2"/>
            <a:endCxn id="29713" idx="0"/>
          </p:cNvCxnSpPr>
          <p:nvPr/>
        </p:nvCxnSpPr>
        <p:spPr bwMode="auto">
          <a:xfrm>
            <a:off x="3943350" y="5438775"/>
            <a:ext cx="925513" cy="263525"/>
          </a:xfrm>
          <a:prstGeom prst="straightConnector1">
            <a:avLst/>
          </a:prstGeom>
          <a:noFill/>
          <a:ln w="9525" algn="ctr">
            <a:solidFill>
              <a:schemeClr val="tx1"/>
            </a:solidFill>
            <a:round/>
            <a:headEnd/>
            <a:tailEnd type="triangle" w="med" len="med"/>
          </a:ln>
        </p:spPr>
      </p:cxnSp>
      <p:cxnSp>
        <p:nvCxnSpPr>
          <p:cNvPr id="29733" name="Connettore 2 15394"/>
          <p:cNvCxnSpPr>
            <a:cxnSpLocks noChangeShapeType="1"/>
            <a:stCxn id="29711" idx="2"/>
            <a:endCxn id="29713" idx="0"/>
          </p:cNvCxnSpPr>
          <p:nvPr/>
        </p:nvCxnSpPr>
        <p:spPr bwMode="auto">
          <a:xfrm flipH="1">
            <a:off x="4868863" y="5445125"/>
            <a:ext cx="668337" cy="257175"/>
          </a:xfrm>
          <a:prstGeom prst="straightConnector1">
            <a:avLst/>
          </a:prstGeom>
          <a:noFill/>
          <a:ln w="9525" algn="ctr">
            <a:solidFill>
              <a:schemeClr val="tx1"/>
            </a:solidFill>
            <a:round/>
            <a:headEnd/>
            <a:tailEnd type="triangle" w="med" len="med"/>
          </a:ln>
        </p:spPr>
      </p:cxnSp>
      <p:cxnSp>
        <p:nvCxnSpPr>
          <p:cNvPr id="29734" name="Connettore 2 15400"/>
          <p:cNvCxnSpPr>
            <a:cxnSpLocks noChangeShapeType="1"/>
            <a:stCxn id="29705" idx="1"/>
            <a:endCxn id="29704" idx="3"/>
          </p:cNvCxnSpPr>
          <p:nvPr/>
        </p:nvCxnSpPr>
        <p:spPr bwMode="auto">
          <a:xfrm flipH="1">
            <a:off x="5561013" y="4525963"/>
            <a:ext cx="411162" cy="241300"/>
          </a:xfrm>
          <a:prstGeom prst="straightConnector1">
            <a:avLst/>
          </a:prstGeom>
          <a:noFill/>
          <a:ln w="9525" algn="ctr">
            <a:solidFill>
              <a:schemeClr val="tx1"/>
            </a:solidFill>
            <a:round/>
            <a:headEnd/>
            <a:tailEnd type="triangle" w="med" len="med"/>
          </a:ln>
        </p:spPr>
      </p:cxnSp>
      <p:cxnSp>
        <p:nvCxnSpPr>
          <p:cNvPr id="29735" name="Connettore 2 15421"/>
          <p:cNvCxnSpPr>
            <a:cxnSpLocks noChangeShapeType="1"/>
            <a:stCxn id="29713" idx="2"/>
            <a:endCxn id="29708" idx="0"/>
          </p:cNvCxnSpPr>
          <p:nvPr/>
        </p:nvCxnSpPr>
        <p:spPr bwMode="auto">
          <a:xfrm flipH="1">
            <a:off x="4765675" y="5976938"/>
            <a:ext cx="103188" cy="115887"/>
          </a:xfrm>
          <a:prstGeom prst="straightConnector1">
            <a:avLst/>
          </a:prstGeom>
          <a:noFill/>
          <a:ln w="9525" algn="ctr">
            <a:solidFill>
              <a:schemeClr val="tx1"/>
            </a:solidFill>
            <a:round/>
            <a:headEnd/>
            <a:tailEnd type="triangle" w="med" len="med"/>
          </a:ln>
        </p:spPr>
      </p:cxnSp>
      <p:cxnSp>
        <p:nvCxnSpPr>
          <p:cNvPr id="29736" name="Connettore 2 15423"/>
          <p:cNvCxnSpPr>
            <a:cxnSpLocks noChangeShapeType="1"/>
            <a:stCxn id="29712" idx="2"/>
          </p:cNvCxnSpPr>
          <p:nvPr/>
        </p:nvCxnSpPr>
        <p:spPr bwMode="auto">
          <a:xfrm flipH="1">
            <a:off x="5724525" y="5603875"/>
            <a:ext cx="1404938" cy="222250"/>
          </a:xfrm>
          <a:prstGeom prst="straightConnector1">
            <a:avLst/>
          </a:prstGeom>
          <a:noFill/>
          <a:ln w="9525" algn="ctr">
            <a:solidFill>
              <a:schemeClr val="tx1"/>
            </a:solidFill>
            <a:round/>
            <a:headEnd/>
            <a:tailEnd type="triangle" w="med" len="med"/>
          </a:ln>
        </p:spPr>
      </p:cxnSp>
      <p:cxnSp>
        <p:nvCxnSpPr>
          <p:cNvPr id="29737" name="Connettore 2 15426"/>
          <p:cNvCxnSpPr>
            <a:cxnSpLocks noChangeShapeType="1"/>
            <a:stCxn id="29709" idx="2"/>
            <a:endCxn id="29713" idx="1"/>
          </p:cNvCxnSpPr>
          <p:nvPr/>
        </p:nvCxnSpPr>
        <p:spPr bwMode="auto">
          <a:xfrm>
            <a:off x="1385888" y="4879975"/>
            <a:ext cx="2609850" cy="960438"/>
          </a:xfrm>
          <a:prstGeom prst="straightConnector1">
            <a:avLst/>
          </a:prstGeom>
          <a:noFill/>
          <a:ln w="9525" algn="ctr">
            <a:solidFill>
              <a:schemeClr val="tx1"/>
            </a:solidFill>
            <a:round/>
            <a:headEnd/>
            <a:tailEnd type="triangle" w="med" len="med"/>
          </a:ln>
        </p:spPr>
      </p:cxnSp>
      <p:sp>
        <p:nvSpPr>
          <p:cNvPr id="29738" name="CasellaDiTesto 15427"/>
          <p:cNvSpPr txBox="1">
            <a:spLocks noChangeArrowheads="1"/>
          </p:cNvSpPr>
          <p:nvPr/>
        </p:nvSpPr>
        <p:spPr bwMode="auto">
          <a:xfrm>
            <a:off x="250825" y="260350"/>
            <a:ext cx="3636963" cy="457200"/>
          </a:xfrm>
          <a:prstGeom prst="rect">
            <a:avLst/>
          </a:prstGeom>
          <a:noFill/>
          <a:ln w="9525">
            <a:noFill/>
            <a:miter lim="800000"/>
            <a:headEnd/>
            <a:tailEnd/>
          </a:ln>
        </p:spPr>
        <p:txBody>
          <a:bodyPr>
            <a:spAutoFit/>
          </a:bodyPr>
          <a:lstStyle/>
          <a:p>
            <a:pPr eaLnBrk="0" hangingPunct="0"/>
            <a:r>
              <a:rPr lang="de-DE">
                <a:solidFill>
                  <a:schemeClr val="tx1"/>
                </a:solidFill>
              </a:rPr>
              <a:t>Die Antwort auf Stress</a:t>
            </a:r>
            <a:endParaRPr lang="it-IT">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olo 1"/>
          <p:cNvSpPr>
            <a:spLocks noGrp="1"/>
          </p:cNvSpPr>
          <p:nvPr>
            <p:ph type="title"/>
          </p:nvPr>
        </p:nvSpPr>
        <p:spPr/>
        <p:txBody>
          <a:bodyPr/>
          <a:lstStyle/>
          <a:p>
            <a:pPr algn="ctr"/>
            <a:r>
              <a:rPr lang="de-DE" smtClean="0"/>
              <a:t>POSITIVER STRESS-</a:t>
            </a:r>
            <a:br>
              <a:rPr lang="de-DE" smtClean="0"/>
            </a:br>
            <a:r>
              <a:rPr lang="de-DE" smtClean="0"/>
              <a:t>NEGATIVER STRESS</a:t>
            </a:r>
            <a:endParaRPr lang="it-IT" smtClean="0"/>
          </a:p>
        </p:txBody>
      </p:sp>
      <p:sp>
        <p:nvSpPr>
          <p:cNvPr id="30722" name="Segnaposto contenuto 2"/>
          <p:cNvSpPr>
            <a:spLocks noGrp="1"/>
          </p:cNvSpPr>
          <p:nvPr>
            <p:ph idx="1"/>
          </p:nvPr>
        </p:nvSpPr>
        <p:spPr/>
        <p:txBody>
          <a:bodyPr/>
          <a:lstStyle/>
          <a:p>
            <a:r>
              <a:rPr lang="de-DE" smtClean="0"/>
              <a:t>   Ein Mensch ist in der Lage, eine Aussetzung gegenüber Stressbedingungen von geringer Dauer zu ertragen. Diese Bedingungen können auch positiv und stimulierend wirken. </a:t>
            </a:r>
          </a:p>
          <a:p>
            <a:endParaRPr lang="de-DE" smtClean="0"/>
          </a:p>
          <a:p>
            <a:endParaRPr lang="de-DE" smtClean="0"/>
          </a:p>
          <a:p>
            <a:endParaRPr lang="de-DE" smtClean="0"/>
          </a:p>
          <a:p>
            <a:pPr algn="ctr"/>
            <a:r>
              <a:rPr lang="de-DE" smtClean="0"/>
              <a:t>Positiver Stress = Eustress = guter Stress</a:t>
            </a:r>
          </a:p>
          <a:p>
            <a:endParaRPr lang="de-DE"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olo 1"/>
          <p:cNvSpPr>
            <a:spLocks noGrp="1"/>
          </p:cNvSpPr>
          <p:nvPr>
            <p:ph type="title"/>
          </p:nvPr>
        </p:nvSpPr>
        <p:spPr>
          <a:xfrm>
            <a:off x="685800" y="608013"/>
            <a:ext cx="7770813" cy="1020762"/>
          </a:xfrm>
        </p:spPr>
        <p:txBody>
          <a:bodyPr/>
          <a:lstStyle/>
          <a:p>
            <a:pPr algn="ctr"/>
            <a:r>
              <a:rPr lang="de-DE" smtClean="0"/>
              <a:t>POSITIVER STRESS</a:t>
            </a:r>
            <a:br>
              <a:rPr lang="de-DE" smtClean="0"/>
            </a:br>
            <a:r>
              <a:rPr lang="de-DE" smtClean="0"/>
              <a:t>NEGATIVER STRESS</a:t>
            </a:r>
            <a:endParaRPr lang="it-IT" smtClean="0"/>
          </a:p>
        </p:txBody>
      </p:sp>
      <p:sp>
        <p:nvSpPr>
          <p:cNvPr id="31746" name="Segnaposto contenuto 2"/>
          <p:cNvSpPr>
            <a:spLocks noGrp="1"/>
          </p:cNvSpPr>
          <p:nvPr>
            <p:ph idx="1"/>
          </p:nvPr>
        </p:nvSpPr>
        <p:spPr>
          <a:xfrm>
            <a:off x="684213" y="1628775"/>
            <a:ext cx="7770812" cy="4113213"/>
          </a:xfrm>
        </p:spPr>
        <p:txBody>
          <a:bodyPr/>
          <a:lstStyle/>
          <a:p>
            <a:r>
              <a:rPr lang="de-DE" smtClean="0"/>
              <a:t>Ein Mensch hat größere Schwierigkeiten Stresssituationen zu ertragen, die über einen </a:t>
            </a:r>
            <a:r>
              <a:rPr lang="de-DE" u="sng" smtClean="0"/>
              <a:t>längeren Zeitraum</a:t>
            </a:r>
            <a:r>
              <a:rPr lang="de-DE" smtClean="0"/>
              <a:t> bestehen bleiben, die als negativ und bedrohend empfunden werden, weil sie die eigenen Ressourcen und Fähigkeiten diese zu bewältigen, überschreiten.</a:t>
            </a:r>
          </a:p>
          <a:p>
            <a:r>
              <a:rPr lang="de-DE" smtClean="0"/>
              <a:t>Negativer Stress = Disstress = schlechter Stress</a:t>
            </a:r>
            <a:endParaRPr lang="de-DE" sz="900" smtClean="0"/>
          </a:p>
          <a:p>
            <a:endParaRPr lang="de-DE" sz="1800" smtClean="0"/>
          </a:p>
          <a:p>
            <a:r>
              <a:rPr lang="de-DE" sz="1800" smtClean="0"/>
              <a:t>Individuelle Verschiedenheiten: Verschiedene Personen reagieren in unterschiedlicher Art und Weise gegenüber ähnlichen Situationen. </a:t>
            </a:r>
          </a:p>
          <a:p>
            <a:r>
              <a:rPr lang="de-DE" sz="1800" smtClean="0"/>
              <a:t>    Dieselbe Person reagiert unterschiedlich gegenüber ähnlichen Situationen in verschiedenen Momenten des eigenen Lebens.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olo 1"/>
          <p:cNvSpPr>
            <a:spLocks noGrp="1"/>
          </p:cNvSpPr>
          <p:nvPr>
            <p:ph type="title"/>
          </p:nvPr>
        </p:nvSpPr>
        <p:spPr>
          <a:xfrm>
            <a:off x="685800" y="1123950"/>
            <a:ext cx="7770813" cy="625475"/>
          </a:xfrm>
        </p:spPr>
        <p:txBody>
          <a:bodyPr/>
          <a:lstStyle/>
          <a:p>
            <a:pPr algn="ctr"/>
            <a:r>
              <a:rPr lang="de-DE" smtClean="0"/>
              <a:t>Arbeitsbezogener Stress</a:t>
            </a:r>
            <a:endParaRPr lang="it-IT" smtClean="0"/>
          </a:p>
        </p:txBody>
      </p:sp>
      <p:sp>
        <p:nvSpPr>
          <p:cNvPr id="32770" name="Segnaposto contenuto 2"/>
          <p:cNvSpPr>
            <a:spLocks noGrp="1"/>
          </p:cNvSpPr>
          <p:nvPr>
            <p:ph idx="1"/>
          </p:nvPr>
        </p:nvSpPr>
        <p:spPr/>
        <p:txBody>
          <a:bodyPr/>
          <a:lstStyle/>
          <a:p>
            <a:r>
              <a:rPr lang="de-DE" sz="2000" smtClean="0"/>
              <a:t>    In der negativen Bedeutung des Stresses (Disstress) können wir den arbeitsbedingten Stress als eine Situation bezeichnen, die in einer Wechselwirkung zwischen der Arbeitnehmerin / dem Arbeitnehmer und den verschiedenen Aspekten im Arbeitsbereich besteht.</a:t>
            </a:r>
          </a:p>
          <a:p>
            <a:pPr algn="ctr"/>
            <a:endParaRPr lang="de-DE" sz="2000" smtClean="0"/>
          </a:p>
          <a:p>
            <a:r>
              <a:rPr lang="de-DE" sz="2000" smtClean="0"/>
              <a:t>    Der arbeitsbezogenen Stress kann in der Anfangsphase Symptome verursachen, die reversibel sind. </a:t>
            </a:r>
          </a:p>
          <a:p>
            <a:r>
              <a:rPr lang="de-DE" sz="2000" smtClean="0"/>
              <a:t>    In der Folge, wenn </a:t>
            </a:r>
            <a:r>
              <a:rPr lang="de-DE" sz="2000" u="sng" smtClean="0"/>
              <a:t>der Stress länger andauert</a:t>
            </a:r>
            <a:r>
              <a:rPr lang="de-DE" sz="2000" smtClean="0"/>
              <a:t>, können spezifische Erkrankungen auftreten. </a:t>
            </a:r>
          </a:p>
          <a:p>
            <a:endParaRPr lang="de-DE" sz="90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olo 1"/>
          <p:cNvSpPr>
            <a:spLocks noGrp="1"/>
          </p:cNvSpPr>
          <p:nvPr>
            <p:ph type="title"/>
          </p:nvPr>
        </p:nvSpPr>
        <p:spPr>
          <a:xfrm>
            <a:off x="685800" y="608013"/>
            <a:ext cx="7770813" cy="949325"/>
          </a:xfrm>
        </p:spPr>
        <p:txBody>
          <a:bodyPr/>
          <a:lstStyle/>
          <a:p>
            <a:pPr algn="ctr"/>
            <a:r>
              <a:rPr lang="de-DE" smtClean="0"/>
              <a:t>Mit Stress verbundene Krankheiten</a:t>
            </a:r>
            <a:endParaRPr lang="it-IT" smtClean="0"/>
          </a:p>
        </p:txBody>
      </p:sp>
      <p:sp>
        <p:nvSpPr>
          <p:cNvPr id="33794" name="Segnaposto contenuto 2"/>
          <p:cNvSpPr>
            <a:spLocks noGrp="1"/>
          </p:cNvSpPr>
          <p:nvPr>
            <p:ph idx="1"/>
          </p:nvPr>
        </p:nvSpPr>
        <p:spPr>
          <a:xfrm>
            <a:off x="755650" y="1628775"/>
            <a:ext cx="7770813" cy="4113213"/>
          </a:xfrm>
        </p:spPr>
        <p:txBody>
          <a:bodyPr/>
          <a:lstStyle/>
          <a:p>
            <a:pPr marL="171450" indent="-171450">
              <a:buFont typeface="Arial" charset="0"/>
              <a:buChar char="•"/>
            </a:pPr>
            <a:r>
              <a:rPr lang="de-DE" sz="2000" smtClean="0"/>
              <a:t>Herz-Kreislauf-Erkrankungen (arterieller Bluthochdruck, ischämische Herzkrankheit, Herzklopfen, Herzrhythmusstörungen)</a:t>
            </a:r>
          </a:p>
          <a:p>
            <a:pPr marL="171450" indent="-171450">
              <a:buFont typeface="Arial" charset="0"/>
              <a:buChar char="•"/>
            </a:pPr>
            <a:r>
              <a:rPr lang="de-DE" sz="2000" smtClean="0"/>
              <a:t>Magen-Darm-Erkrankungen (funktionelle Verdauensstörung, reizbarer Dickdarm, Magen- und Zwölffingerdarmgeschwüre, Morbus Crohn und chronisch-entzündlichen Darmerkrankungen)</a:t>
            </a:r>
          </a:p>
          <a:p>
            <a:pPr marL="171450" indent="-171450">
              <a:buFont typeface="Arial" charset="0"/>
              <a:buChar char="•"/>
            </a:pPr>
            <a:r>
              <a:rPr lang="de-DE" sz="2000" smtClean="0"/>
              <a:t>Verhaltensstörungen (Essstörungen, Missbrauch von psychoaktiven Substanzen, Luxuszwang, soziale Isolation)</a:t>
            </a:r>
          </a:p>
          <a:p>
            <a:pPr marL="171450" indent="-171450">
              <a:buFont typeface="Arial" charset="0"/>
              <a:buChar char="•"/>
            </a:pPr>
            <a:r>
              <a:rPr lang="de-DE" sz="2000" smtClean="0"/>
              <a:t>Erkrankungen des Bewegungsapparates</a:t>
            </a:r>
          </a:p>
          <a:p>
            <a:pPr marL="171450" indent="-171450">
              <a:buFont typeface="Arial" charset="0"/>
              <a:buChar char="•"/>
            </a:pPr>
            <a:r>
              <a:rPr lang="de-DE" sz="2000" smtClean="0"/>
              <a:t>Schlafstörungen (Schlaflosigkeit, Schlafsucht, Störungen des Schlaf- Wachrhythmus, Parasomnie)</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CasellaDiTesto 1"/>
          <p:cNvSpPr txBox="1">
            <a:spLocks noChangeArrowheads="1"/>
          </p:cNvSpPr>
          <p:nvPr/>
        </p:nvSpPr>
        <p:spPr bwMode="auto">
          <a:xfrm>
            <a:off x="2484438" y="1268413"/>
            <a:ext cx="4248150" cy="461962"/>
          </a:xfrm>
          <a:prstGeom prst="rect">
            <a:avLst/>
          </a:prstGeom>
          <a:noFill/>
          <a:ln w="9525">
            <a:noFill/>
            <a:miter lim="800000"/>
            <a:headEnd/>
            <a:tailEnd/>
          </a:ln>
        </p:spPr>
        <p:txBody>
          <a:bodyPr>
            <a:spAutoFit/>
          </a:bodyPr>
          <a:lstStyle/>
          <a:p>
            <a:pPr eaLnBrk="0" hangingPunct="0"/>
            <a:r>
              <a:rPr lang="de-DE"/>
              <a:t>I </a:t>
            </a:r>
            <a:endParaRPr lang="it-IT"/>
          </a:p>
        </p:txBody>
      </p:sp>
      <p:sp>
        <p:nvSpPr>
          <p:cNvPr id="34818" name="Rettangolo 2"/>
          <p:cNvSpPr>
            <a:spLocks noChangeArrowheads="1"/>
          </p:cNvSpPr>
          <p:nvPr/>
        </p:nvSpPr>
        <p:spPr bwMode="auto">
          <a:xfrm>
            <a:off x="1187450" y="2492375"/>
            <a:ext cx="2808288" cy="865188"/>
          </a:xfrm>
          <a:prstGeom prst="rect">
            <a:avLst/>
          </a:prstGeom>
          <a:solidFill>
            <a:srgbClr val="00B8FF"/>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r>
              <a:rPr lang="de-DE"/>
              <a:t>Persönliche Symptome </a:t>
            </a:r>
            <a:endParaRPr lang="it-IT"/>
          </a:p>
        </p:txBody>
      </p:sp>
      <p:sp>
        <p:nvSpPr>
          <p:cNvPr id="34819" name="Rettangolo 3"/>
          <p:cNvSpPr>
            <a:spLocks noChangeArrowheads="1"/>
          </p:cNvSpPr>
          <p:nvPr/>
        </p:nvSpPr>
        <p:spPr bwMode="auto">
          <a:xfrm>
            <a:off x="4932363" y="2492375"/>
            <a:ext cx="3168650" cy="865188"/>
          </a:xfrm>
          <a:prstGeom prst="rect">
            <a:avLst/>
          </a:prstGeom>
          <a:solidFill>
            <a:srgbClr val="00B8FF"/>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r>
              <a:rPr lang="de-DE"/>
              <a:t>Symptome bezogen auf die Arbeit</a:t>
            </a:r>
            <a:endParaRPr lang="it-IT"/>
          </a:p>
          <a:p>
            <a:pPr eaLnBrk="0" hangingPunct="0">
              <a:buClr>
                <a:srgbClr val="000000"/>
              </a:buClr>
              <a:buSzPct val="100000"/>
              <a:buFont typeface="Times New Roman" pitchFamily="18" charset="0"/>
              <a:buNone/>
            </a:pPr>
            <a:endParaRPr lang="it-IT"/>
          </a:p>
        </p:txBody>
      </p:sp>
      <p:sp>
        <p:nvSpPr>
          <p:cNvPr id="34820" name="Rettangolo 4"/>
          <p:cNvSpPr>
            <a:spLocks noChangeArrowheads="1"/>
          </p:cNvSpPr>
          <p:nvPr/>
        </p:nvSpPr>
        <p:spPr bwMode="auto">
          <a:xfrm>
            <a:off x="395288" y="4868863"/>
            <a:ext cx="1944687" cy="792162"/>
          </a:xfrm>
          <a:prstGeom prst="rect">
            <a:avLst/>
          </a:prstGeom>
          <a:solidFill>
            <a:srgbClr val="00B8FF"/>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r>
              <a:rPr lang="de-DE" sz="2000"/>
              <a:t>Körperliche Ebene</a:t>
            </a:r>
            <a:endParaRPr lang="it-IT" sz="2000"/>
          </a:p>
        </p:txBody>
      </p:sp>
      <p:sp>
        <p:nvSpPr>
          <p:cNvPr id="34821" name="Rettangolo 7"/>
          <p:cNvSpPr>
            <a:spLocks noChangeArrowheads="1"/>
          </p:cNvSpPr>
          <p:nvPr/>
        </p:nvSpPr>
        <p:spPr bwMode="auto">
          <a:xfrm>
            <a:off x="5670550" y="4840288"/>
            <a:ext cx="2717800" cy="598487"/>
          </a:xfrm>
          <a:prstGeom prst="rect">
            <a:avLst/>
          </a:prstGeom>
          <a:solidFill>
            <a:srgbClr val="00B8FF"/>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r>
              <a:rPr lang="it-IT" sz="2000"/>
              <a:t>Verhaltensebene</a:t>
            </a:r>
          </a:p>
        </p:txBody>
      </p:sp>
      <p:sp>
        <p:nvSpPr>
          <p:cNvPr id="34822" name="Rettangolo 8"/>
          <p:cNvSpPr>
            <a:spLocks noChangeArrowheads="1"/>
          </p:cNvSpPr>
          <p:nvPr/>
        </p:nvSpPr>
        <p:spPr bwMode="auto">
          <a:xfrm>
            <a:off x="2771775" y="4868863"/>
            <a:ext cx="2413000" cy="576262"/>
          </a:xfrm>
          <a:prstGeom prst="rect">
            <a:avLst/>
          </a:prstGeom>
          <a:solidFill>
            <a:srgbClr val="00B8FF"/>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r>
              <a:rPr lang="it-IT" sz="2000"/>
              <a:t>Psychische Ebene</a:t>
            </a:r>
          </a:p>
        </p:txBody>
      </p:sp>
      <p:cxnSp>
        <p:nvCxnSpPr>
          <p:cNvPr id="34823" name="Connettore 2 11"/>
          <p:cNvCxnSpPr>
            <a:cxnSpLocks noChangeShapeType="1"/>
            <a:stCxn id="34818" idx="2"/>
          </p:cNvCxnSpPr>
          <p:nvPr/>
        </p:nvCxnSpPr>
        <p:spPr bwMode="auto">
          <a:xfrm flipH="1">
            <a:off x="1547813" y="3357563"/>
            <a:ext cx="1044575" cy="1439862"/>
          </a:xfrm>
          <a:prstGeom prst="straightConnector1">
            <a:avLst/>
          </a:prstGeom>
          <a:noFill/>
          <a:ln w="9525" algn="ctr">
            <a:solidFill>
              <a:schemeClr val="tx1"/>
            </a:solidFill>
            <a:round/>
            <a:headEnd/>
            <a:tailEnd type="triangle" w="med" len="med"/>
          </a:ln>
        </p:spPr>
      </p:cxnSp>
      <p:cxnSp>
        <p:nvCxnSpPr>
          <p:cNvPr id="34824" name="Connettore 2 13"/>
          <p:cNvCxnSpPr>
            <a:cxnSpLocks noChangeShapeType="1"/>
            <a:stCxn id="34818" idx="2"/>
          </p:cNvCxnSpPr>
          <p:nvPr/>
        </p:nvCxnSpPr>
        <p:spPr bwMode="auto">
          <a:xfrm>
            <a:off x="2592388" y="3357563"/>
            <a:ext cx="1187450" cy="1368425"/>
          </a:xfrm>
          <a:prstGeom prst="straightConnector1">
            <a:avLst/>
          </a:prstGeom>
          <a:noFill/>
          <a:ln w="9525" algn="ctr">
            <a:solidFill>
              <a:schemeClr val="tx1"/>
            </a:solidFill>
            <a:round/>
            <a:headEnd/>
            <a:tailEnd type="triangle" w="med" len="med"/>
          </a:ln>
        </p:spPr>
      </p:cxnSp>
      <p:cxnSp>
        <p:nvCxnSpPr>
          <p:cNvPr id="34825" name="Connettore 2 15"/>
          <p:cNvCxnSpPr>
            <a:cxnSpLocks noChangeShapeType="1"/>
            <a:stCxn id="34818" idx="2"/>
          </p:cNvCxnSpPr>
          <p:nvPr/>
        </p:nvCxnSpPr>
        <p:spPr bwMode="auto">
          <a:xfrm>
            <a:off x="2592388" y="3357563"/>
            <a:ext cx="3635375" cy="1439862"/>
          </a:xfrm>
          <a:prstGeom prst="straightConnector1">
            <a:avLst/>
          </a:prstGeom>
          <a:noFill/>
          <a:ln w="9525" algn="ctr">
            <a:solidFill>
              <a:schemeClr val="tx1"/>
            </a:solidFill>
            <a:round/>
            <a:headEnd/>
            <a:tailEnd type="triangle" w="med" len="med"/>
          </a:ln>
        </p:spPr>
      </p:cxnSp>
      <p:sp>
        <p:nvSpPr>
          <p:cNvPr id="17" name="Rettangolo 16"/>
          <p:cNvSpPr/>
          <p:nvPr/>
        </p:nvSpPr>
        <p:spPr bwMode="auto">
          <a:xfrm>
            <a:off x="1187450" y="1109663"/>
            <a:ext cx="6913563" cy="806450"/>
          </a:xfrm>
          <a:prstGeom prst="rect">
            <a:avLst/>
          </a:prstGeom>
          <a:solidFill>
            <a:schemeClr val="accent6"/>
          </a:solidFill>
          <a:ln w="9525" cap="flat" cmpd="sng" algn="ctr">
            <a:solidFill>
              <a:schemeClr val="tx1"/>
            </a:solidFill>
            <a:prstDash val="solid"/>
            <a:round/>
            <a:headEnd type="none" w="med" len="med"/>
            <a:tailEnd type="none" w="med" len="med"/>
          </a:ln>
          <a:effectLst/>
          <a:extLst/>
        </p:spPr>
        <p:txBody>
          <a:bodyPr/>
          <a:lstStyle/>
          <a:p>
            <a:pPr algn="ctr" eaLnBrk="0" hangingPunct="0">
              <a:buClr>
                <a:srgbClr val="000000"/>
              </a:buClr>
              <a:buSzPct val="100000"/>
              <a:buFont typeface="Times New Roman" pitchFamily="18" charset="0"/>
              <a:buNone/>
              <a:defRPr/>
            </a:pPr>
            <a:r>
              <a:rPr lang="de-DE">
                <a:ea typeface="ＭＳ Ｐゴシック" pitchFamily="34" charset="-128"/>
              </a:rPr>
              <a:t>Symptome aufgrund von arbeitsbezogenem Stress</a:t>
            </a:r>
            <a:endParaRPr lang="it-IT">
              <a:ea typeface="ＭＳ Ｐゴシック" pitchFamily="34" charset="-128"/>
            </a:endParaRPr>
          </a:p>
          <a:p>
            <a:pPr algn="ctr" eaLnBrk="0" hangingPunct="0">
              <a:buClr>
                <a:srgbClr val="000000"/>
              </a:buClr>
              <a:buSzPct val="100000"/>
              <a:buFont typeface="Times New Roman" pitchFamily="18" charset="0"/>
              <a:buNone/>
              <a:defRPr/>
            </a:pPr>
            <a:endParaRPr lang="it-IT">
              <a:ea typeface="ＭＳ Ｐゴシック" pitchFamily="34" charset="-128"/>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1" name="Titolo 2"/>
          <p:cNvSpPr>
            <a:spLocks noGrp="1"/>
          </p:cNvSpPr>
          <p:nvPr>
            <p:ph type="title"/>
          </p:nvPr>
        </p:nvSpPr>
        <p:spPr>
          <a:xfrm>
            <a:off x="685800" y="981075"/>
            <a:ext cx="7770813" cy="768350"/>
          </a:xfrm>
        </p:spPr>
        <p:txBody>
          <a:bodyPr/>
          <a:lstStyle/>
          <a:p>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Persönliche Symptome auf körperlicher Ebene</a:t>
            </a:r>
          </a:p>
        </p:txBody>
      </p:sp>
      <p:sp>
        <p:nvSpPr>
          <p:cNvPr id="35842" name="Segnaposto contenuto 3"/>
          <p:cNvSpPr>
            <a:spLocks noGrp="1"/>
          </p:cNvSpPr>
          <p:nvPr>
            <p:ph idx="1"/>
          </p:nvPr>
        </p:nvSpPr>
        <p:spPr>
          <a:xfrm>
            <a:off x="611188" y="1773238"/>
            <a:ext cx="7770812" cy="4616450"/>
          </a:xfrm>
        </p:spPr>
        <p:txBody>
          <a:bodyPr/>
          <a:lstStyle/>
          <a:p>
            <a:pPr>
              <a:buFont typeface="Arial" charset="0"/>
              <a:buChar char="•"/>
            </a:pPr>
            <a:r>
              <a:rPr lang="de-DE" sz="2000" smtClean="0"/>
              <a:t>Schlafstörungen </a:t>
            </a:r>
          </a:p>
          <a:p>
            <a:pPr>
              <a:buFont typeface="Arial" charset="0"/>
              <a:buChar char="•"/>
            </a:pPr>
            <a:r>
              <a:rPr lang="de-DE" sz="2000" smtClean="0"/>
              <a:t>Entstehen von Ticks und Muskelzittern</a:t>
            </a:r>
          </a:p>
          <a:p>
            <a:pPr>
              <a:buFont typeface="Arial" charset="0"/>
              <a:buChar char="•"/>
            </a:pPr>
            <a:r>
              <a:rPr lang="de-DE" sz="2000" smtClean="0"/>
              <a:t>Änderungen von Blutdruck, Herzrhythmus und Körpertemperatur</a:t>
            </a:r>
          </a:p>
          <a:p>
            <a:pPr>
              <a:buFont typeface="Arial" charset="0"/>
              <a:buChar char="•"/>
            </a:pPr>
            <a:r>
              <a:rPr lang="de-DE" sz="2000" smtClean="0"/>
              <a:t>Häufige Kopfschmerzen</a:t>
            </a:r>
          </a:p>
          <a:p>
            <a:pPr>
              <a:buFont typeface="Arial" charset="0"/>
              <a:buChar char="•"/>
            </a:pPr>
            <a:r>
              <a:rPr lang="de-DE" sz="2000" smtClean="0"/>
              <a:t>Erschöpfung</a:t>
            </a:r>
          </a:p>
          <a:p>
            <a:pPr>
              <a:buFont typeface="Arial" charset="0"/>
              <a:buChar char="•"/>
            </a:pPr>
            <a:r>
              <a:rPr lang="de-DE" sz="2000" smtClean="0"/>
              <a:t>Energielosigkeit</a:t>
            </a:r>
          </a:p>
          <a:p>
            <a:pPr>
              <a:buFont typeface="Arial" charset="0"/>
              <a:buChar char="•"/>
            </a:pPr>
            <a:r>
              <a:rPr lang="de-DE" sz="2000" smtClean="0"/>
              <a:t>Plötzliche Schweißausbrüche</a:t>
            </a:r>
          </a:p>
          <a:p>
            <a:pPr>
              <a:buFont typeface="Arial" charset="0"/>
              <a:buChar char="•"/>
            </a:pPr>
            <a:r>
              <a:rPr lang="de-DE" sz="2000" smtClean="0"/>
              <a:t>Erhöhtes Risiko für Allergien und Hautkrankheiten</a:t>
            </a:r>
          </a:p>
          <a:p>
            <a:pPr>
              <a:buFont typeface="Arial" charset="0"/>
              <a:buChar char="•"/>
            </a:pPr>
            <a:r>
              <a:rPr lang="de-DE" sz="2000" smtClean="0"/>
              <a:t>Verdauungsprobleme</a:t>
            </a:r>
          </a:p>
          <a:p>
            <a:pPr>
              <a:buFont typeface="Arial" charset="0"/>
              <a:buChar char="•"/>
            </a:pPr>
            <a:r>
              <a:rPr lang="de-DE" sz="2000" smtClean="0"/>
              <a:t>Schwierigkeiten beim Atem</a:t>
            </a:r>
          </a:p>
          <a:p>
            <a:pPr>
              <a:buFont typeface="Arial" charset="0"/>
              <a:buChar char="•"/>
            </a:pPr>
            <a:r>
              <a:rPr lang="de-DE" sz="2000" smtClean="0"/>
              <a:t>Muskelanspannung</a:t>
            </a:r>
            <a:endParaRPr lang="it-IT"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Titolo 2"/>
          <p:cNvSpPr>
            <a:spLocks noGrp="1"/>
          </p:cNvSpPr>
          <p:nvPr>
            <p:ph type="title"/>
          </p:nvPr>
        </p:nvSpPr>
        <p:spPr>
          <a:xfrm>
            <a:off x="685800" y="981075"/>
            <a:ext cx="7770813" cy="768350"/>
          </a:xfrm>
        </p:spPr>
        <p:txBody>
          <a:bodyPr/>
          <a:lstStyle/>
          <a:p>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Persönliche Symptome auf psychischer Ebene</a:t>
            </a:r>
          </a:p>
        </p:txBody>
      </p:sp>
      <p:sp>
        <p:nvSpPr>
          <p:cNvPr id="36866" name="Segnaposto contenuto 3"/>
          <p:cNvSpPr>
            <a:spLocks noGrp="1"/>
          </p:cNvSpPr>
          <p:nvPr>
            <p:ph idx="1"/>
          </p:nvPr>
        </p:nvSpPr>
        <p:spPr>
          <a:xfrm>
            <a:off x="684213" y="1916113"/>
            <a:ext cx="7770812" cy="4176712"/>
          </a:xfrm>
        </p:spPr>
        <p:txBody>
          <a:bodyPr/>
          <a:lstStyle/>
          <a:p>
            <a:pPr>
              <a:buFont typeface="Arial" charset="0"/>
              <a:buChar char="•"/>
            </a:pPr>
            <a:endParaRPr lang="de-DE" smtClean="0"/>
          </a:p>
          <a:p>
            <a:pPr>
              <a:buFont typeface="Arial" charset="0"/>
              <a:buChar char="•"/>
            </a:pPr>
            <a:r>
              <a:rPr lang="de-DE" smtClean="0"/>
              <a:t>Erinnerungsschwierigkeiten</a:t>
            </a:r>
          </a:p>
          <a:p>
            <a:pPr>
              <a:buFont typeface="Arial" charset="0"/>
              <a:buChar char="•"/>
            </a:pPr>
            <a:r>
              <a:rPr lang="de-DE" smtClean="0"/>
              <a:t>Konzentrationsschwierigkeiten</a:t>
            </a:r>
          </a:p>
          <a:p>
            <a:pPr>
              <a:buFont typeface="Arial" charset="0"/>
              <a:buChar char="•"/>
            </a:pPr>
            <a:r>
              <a:rPr lang="de-DE" smtClean="0"/>
              <a:t>Gereizte Nervosität</a:t>
            </a:r>
          </a:p>
          <a:p>
            <a:pPr>
              <a:buFont typeface="Arial" charset="0"/>
              <a:buChar char="•"/>
            </a:pPr>
            <a:r>
              <a:rPr lang="de-DE" smtClean="0"/>
              <a:t>Angstzustände</a:t>
            </a:r>
          </a:p>
          <a:p>
            <a:pPr>
              <a:buFont typeface="Arial" charset="0"/>
              <a:buChar char="•"/>
            </a:pPr>
            <a:r>
              <a:rPr lang="de-DE" smtClean="0"/>
              <a:t>Verringerung des Humors</a:t>
            </a:r>
          </a:p>
          <a:p>
            <a:pPr>
              <a:buFont typeface="Arial" charset="0"/>
              <a:buChar char="•"/>
            </a:pPr>
            <a:r>
              <a:rPr lang="de-DE" smtClean="0"/>
              <a:t>Weinkrämpfe</a:t>
            </a:r>
          </a:p>
          <a:p>
            <a:pPr>
              <a:buFont typeface="Arial" charset="0"/>
              <a:buChar char="•"/>
            </a:pPr>
            <a:r>
              <a:rPr lang="de-DE" smtClean="0"/>
              <a:t>Pessimismus</a:t>
            </a:r>
          </a:p>
          <a:p>
            <a:pPr>
              <a:buFont typeface="Arial" charset="0"/>
              <a:buChar char="•"/>
            </a:pPr>
            <a:r>
              <a:rPr lang="de-DE" smtClean="0"/>
              <a:t>Hohe Selbstkritik</a:t>
            </a:r>
            <a:endParaRPr lang="it-IT" smtClean="0"/>
          </a:p>
          <a:p>
            <a:pPr>
              <a:buFont typeface="Arial" charset="0"/>
              <a:buChar char="•"/>
            </a:pPr>
            <a:endParaRPr lang="it-IT"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18434" name="Rectangle 1"/>
          <p:cNvSpPr>
            <a:spLocks noGrp="1" noChangeArrowheads="1"/>
          </p:cNvSpPr>
          <p:nvPr>
            <p:ph type="title"/>
          </p:nvPr>
        </p:nvSpPr>
        <p:spPr>
          <a:xfrm>
            <a:off x="684213" y="981075"/>
            <a:ext cx="7772400" cy="555625"/>
          </a:xfrm>
        </p:spPr>
        <p:txBody>
          <a:bodyPr/>
          <a:lstStyle/>
          <a:p>
            <a:pP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de-DE" smtClean="0"/>
              <a:t>Inhalte</a:t>
            </a:r>
          </a:p>
        </p:txBody>
      </p:sp>
      <p:sp>
        <p:nvSpPr>
          <p:cNvPr id="18435" name="Rectangle 2"/>
          <p:cNvSpPr>
            <a:spLocks noGrp="1" noChangeArrowheads="1"/>
          </p:cNvSpPr>
          <p:nvPr>
            <p:ph type="body" idx="1"/>
          </p:nvPr>
        </p:nvSpPr>
        <p:spPr>
          <a:xfrm>
            <a:off x="684213" y="1773238"/>
            <a:ext cx="7772400" cy="4424362"/>
          </a:xfrm>
        </p:spPr>
        <p:txBody>
          <a:bodyPr/>
          <a:lstStyle/>
          <a:p>
            <a:pPr marL="457200" indent="-457200">
              <a:buFont typeface="Times New Roman" pitchFamily="18" charset="0"/>
              <a:buAutoNum type="arabicParenR"/>
            </a:pPr>
            <a:r>
              <a:rPr lang="de-DE" sz="2000" smtClean="0"/>
              <a:t>Psychosoziale Risiken, Stress, arbeitsbezogener Stress, Burnout, Mobbing </a:t>
            </a:r>
          </a:p>
          <a:p>
            <a:pPr marL="457200" indent="-457200"/>
            <a:endParaRPr lang="de-DE" sz="2000" smtClean="0"/>
          </a:p>
          <a:p>
            <a:pPr marL="457200" indent="-457200"/>
            <a:r>
              <a:rPr lang="de-DE" sz="2000" smtClean="0"/>
              <a:t>2) Gesetzliche Grundlagen</a:t>
            </a:r>
          </a:p>
          <a:p>
            <a:pPr marL="457200" indent="-457200"/>
            <a:endParaRPr lang="de-DE" sz="2000" smtClean="0"/>
          </a:p>
          <a:p>
            <a:pPr marL="457200" indent="-457200"/>
            <a:r>
              <a:rPr lang="de-DE" sz="2000" smtClean="0"/>
              <a:t>3) Rolle und Tätigkeit des Aufsichtsorganes </a:t>
            </a:r>
          </a:p>
          <a:p>
            <a:pPr marL="457200" indent="-457200"/>
            <a:endParaRPr lang="de-DE" sz="2000" smtClean="0"/>
          </a:p>
          <a:p>
            <a:pPr marL="457200" indent="-457200"/>
            <a:r>
              <a:rPr lang="de-DE" sz="2000" smtClean="0"/>
              <a:t>4) Vorstellung der Ergebnisse zu arbeitsbezogenem Stress des Projektes CCM</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9" name="Titolo 2"/>
          <p:cNvSpPr>
            <a:spLocks noGrp="1"/>
          </p:cNvSpPr>
          <p:nvPr>
            <p:ph type="title"/>
          </p:nvPr>
        </p:nvSpPr>
        <p:spPr>
          <a:xfrm>
            <a:off x="685800" y="981075"/>
            <a:ext cx="8062913" cy="792163"/>
          </a:xfrm>
        </p:spPr>
        <p:txBody>
          <a:bodyPr/>
          <a:lstStyle/>
          <a:p>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
            </a:r>
            <a:br>
              <a:rPr lang="it-IT" b="0" smtClean="0">
                <a:solidFill>
                  <a:srgbClr val="000000"/>
                </a:solidFill>
              </a:rPr>
            </a:br>
            <a:r>
              <a:rPr lang="it-IT" b="0" smtClean="0">
                <a:solidFill>
                  <a:srgbClr val="000000"/>
                </a:solidFill>
              </a:rPr>
              <a:t>Persönliche</a:t>
            </a:r>
            <a:r>
              <a:rPr lang="it-IT" sz="2400" b="0" smtClean="0">
                <a:solidFill>
                  <a:srgbClr val="000000"/>
                </a:solidFill>
              </a:rPr>
              <a:t> </a:t>
            </a:r>
            <a:r>
              <a:rPr lang="it-IT" b="0" smtClean="0">
                <a:solidFill>
                  <a:srgbClr val="000000"/>
                </a:solidFill>
              </a:rPr>
              <a:t>Symptome auf Verhaltensebene</a:t>
            </a:r>
          </a:p>
        </p:txBody>
      </p:sp>
      <p:sp>
        <p:nvSpPr>
          <p:cNvPr id="37890" name="Segnaposto contenuto 3"/>
          <p:cNvSpPr>
            <a:spLocks noGrp="1"/>
          </p:cNvSpPr>
          <p:nvPr>
            <p:ph idx="1"/>
          </p:nvPr>
        </p:nvSpPr>
        <p:spPr>
          <a:xfrm>
            <a:off x="684213" y="1989138"/>
            <a:ext cx="7770812" cy="4616450"/>
          </a:xfrm>
        </p:spPr>
        <p:txBody>
          <a:bodyPr/>
          <a:lstStyle/>
          <a:p>
            <a:pPr marL="0" indent="0">
              <a:buFont typeface="Times New Roman" pitchFamily="18" charset="0"/>
              <a:buChar char="•"/>
            </a:pPr>
            <a:r>
              <a:rPr lang="de-DE" smtClean="0"/>
              <a:t> Unentschlossenheit / Unsicherheit</a:t>
            </a:r>
          </a:p>
          <a:p>
            <a:pPr marL="0" indent="0">
              <a:buFont typeface="Arial" charset="0"/>
              <a:buChar char="•"/>
            </a:pPr>
            <a:r>
              <a:rPr lang="de-DE" smtClean="0"/>
              <a:t> Körperliche Unruhe</a:t>
            </a:r>
          </a:p>
          <a:p>
            <a:pPr marL="0" indent="0">
              <a:buFont typeface="Arial" charset="0"/>
              <a:buChar char="•"/>
            </a:pPr>
            <a:r>
              <a:rPr lang="de-DE" smtClean="0"/>
              <a:t> Impulsivität</a:t>
            </a:r>
          </a:p>
          <a:p>
            <a:pPr marL="0" indent="0">
              <a:buFont typeface="Arial" charset="0"/>
              <a:buChar char="•"/>
            </a:pPr>
            <a:r>
              <a:rPr lang="de-DE" smtClean="0"/>
              <a:t> Misstrauen</a:t>
            </a:r>
          </a:p>
          <a:p>
            <a:pPr marL="0" indent="0">
              <a:buFont typeface="Arial" charset="0"/>
              <a:buChar char="•"/>
            </a:pPr>
            <a:r>
              <a:rPr lang="de-DE" smtClean="0"/>
              <a:t> Empfindlichkeit</a:t>
            </a:r>
          </a:p>
          <a:p>
            <a:pPr marL="0" indent="0">
              <a:buFont typeface="Arial" charset="0"/>
              <a:buChar char="•"/>
            </a:pPr>
            <a:r>
              <a:rPr lang="de-DE" smtClean="0"/>
              <a:t> Tendenz zur sozialen Isolation</a:t>
            </a:r>
          </a:p>
          <a:p>
            <a:pPr marL="0" indent="0">
              <a:buFont typeface="Arial" charset="0"/>
              <a:buChar char="•"/>
            </a:pPr>
            <a:r>
              <a:rPr lang="de-DE" smtClean="0"/>
              <a:t> Beziehungsschwierigkeiten</a:t>
            </a:r>
          </a:p>
          <a:p>
            <a:pPr marL="0" indent="0">
              <a:buFont typeface="Arial" charset="0"/>
              <a:buChar char="•"/>
            </a:pPr>
            <a:r>
              <a:rPr lang="de-DE" smtClean="0"/>
              <a:t> Suchtprobleme</a:t>
            </a:r>
          </a:p>
          <a:p>
            <a:pPr marL="0" indent="0">
              <a:buFont typeface="Arial" charset="0"/>
              <a:buChar char="•"/>
            </a:pPr>
            <a:r>
              <a:rPr lang="de-DE" smtClean="0"/>
              <a:t> Essstörungen</a:t>
            </a:r>
            <a:endParaRPr lang="it-IT"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Titolo 1"/>
          <p:cNvSpPr>
            <a:spLocks noGrp="1"/>
          </p:cNvSpPr>
          <p:nvPr>
            <p:ph type="title"/>
          </p:nvPr>
        </p:nvSpPr>
        <p:spPr/>
        <p:txBody>
          <a:bodyPr/>
          <a:lstStyle/>
          <a:p>
            <a:r>
              <a:rPr lang="it-IT" smtClean="0"/>
              <a:t>Symptome bezogen auf die Arbeit </a:t>
            </a:r>
            <a:r>
              <a:rPr lang="de-DE" b="0" smtClean="0">
                <a:solidFill>
                  <a:schemeClr val="bg1"/>
                </a:solidFill>
              </a:rPr>
              <a:t>Symptome bezogen auf die Arbeit</a:t>
            </a:r>
            <a:endParaRPr lang="it-IT" b="0" smtClean="0">
              <a:solidFill>
                <a:schemeClr val="bg1"/>
              </a:solidFill>
            </a:endParaRPr>
          </a:p>
        </p:txBody>
      </p:sp>
      <p:sp>
        <p:nvSpPr>
          <p:cNvPr id="38914" name="Segnaposto contenuto 2"/>
          <p:cNvSpPr>
            <a:spLocks noGrp="1"/>
          </p:cNvSpPr>
          <p:nvPr>
            <p:ph idx="1"/>
          </p:nvPr>
        </p:nvSpPr>
        <p:spPr>
          <a:xfrm>
            <a:off x="684213" y="1700213"/>
            <a:ext cx="7770812" cy="4113212"/>
          </a:xfrm>
        </p:spPr>
        <p:txBody>
          <a:bodyPr/>
          <a:lstStyle/>
          <a:p>
            <a:r>
              <a:rPr lang="de-DE" sz="2000" smtClean="0"/>
              <a:t>Erhöhung der Fehlerrate, Zwischenfälle und Unfälle bei der Arbeit</a:t>
            </a:r>
            <a:endParaRPr lang="it-IT" sz="2000" smtClean="0"/>
          </a:p>
          <a:p>
            <a:r>
              <a:rPr lang="de-DE" sz="2000" smtClean="0"/>
              <a:t>Schlechte Gesamtleistung des Betriebes</a:t>
            </a:r>
          </a:p>
          <a:p>
            <a:r>
              <a:rPr lang="de-DE" sz="2000" smtClean="0"/>
              <a:t>Nicht genossene Ferien</a:t>
            </a:r>
          </a:p>
          <a:p>
            <a:r>
              <a:rPr lang="de-DE" sz="2000" smtClean="0"/>
              <a:t>Hohe Abwesenheiten</a:t>
            </a:r>
          </a:p>
          <a:p>
            <a:r>
              <a:rPr lang="de-DE" sz="2000" smtClean="0"/>
              <a:t>Präsentismus</a:t>
            </a:r>
          </a:p>
          <a:p>
            <a:r>
              <a:rPr lang="de-DE" sz="2000" smtClean="0"/>
              <a:t>Hoher Personalwechsel</a:t>
            </a:r>
          </a:p>
          <a:p>
            <a:r>
              <a:rPr lang="de-DE" sz="2000" smtClean="0"/>
              <a:t>Zunahme der Disziplinarverfahren und/ oder Rechtsstreitigkeiten</a:t>
            </a:r>
          </a:p>
          <a:p>
            <a:r>
              <a:rPr lang="de-DE" sz="2000" smtClean="0"/>
              <a:t>Beziehungsschwierigkeiten</a:t>
            </a:r>
          </a:p>
          <a:p>
            <a:r>
              <a:rPr lang="de-DE" sz="2000" smtClean="0"/>
              <a:t>Nichteinhaltung von Terminen</a:t>
            </a:r>
          </a:p>
          <a:p>
            <a:r>
              <a:rPr lang="de-DE" sz="2000" smtClean="0"/>
              <a:t>Ungenügende Arbeitsleistung</a:t>
            </a:r>
            <a:endParaRPr lang="de-DE" smtClean="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Titolo 1"/>
          <p:cNvSpPr>
            <a:spLocks noGrp="1"/>
          </p:cNvSpPr>
          <p:nvPr>
            <p:ph type="title"/>
          </p:nvPr>
        </p:nvSpPr>
        <p:spPr>
          <a:xfrm>
            <a:off x="468313" y="908050"/>
            <a:ext cx="8424862" cy="1141413"/>
          </a:xfrm>
        </p:spPr>
        <p:txBody>
          <a:bodyPr/>
          <a:lstStyle/>
          <a:p>
            <a:r>
              <a:rPr lang="de-DE" smtClean="0"/>
              <a:t>Die Risikofaktoren für arbeitsbezogenen Stress</a:t>
            </a:r>
            <a:br>
              <a:rPr lang="de-DE" smtClean="0"/>
            </a:br>
            <a:r>
              <a:rPr lang="de-DE" sz="1000" smtClean="0"/>
              <a:t/>
            </a:r>
            <a:br>
              <a:rPr lang="de-DE" sz="1000" smtClean="0"/>
            </a:br>
            <a:r>
              <a:rPr lang="de-DE" sz="1000" smtClean="0"/>
              <a:t>Quelle: EU – OSHA Europäische Agentur für die Sicherheit und Gesundheit am Arbeitsplatz (2000)</a:t>
            </a:r>
            <a:endParaRPr lang="it-IT" sz="2000" smtClean="0"/>
          </a:p>
        </p:txBody>
      </p:sp>
      <p:sp>
        <p:nvSpPr>
          <p:cNvPr id="39938" name="Segnaposto contenuto 2"/>
          <p:cNvSpPr>
            <a:spLocks noGrp="1"/>
          </p:cNvSpPr>
          <p:nvPr>
            <p:ph idx="1"/>
          </p:nvPr>
        </p:nvSpPr>
        <p:spPr>
          <a:xfrm>
            <a:off x="611188" y="2420938"/>
            <a:ext cx="7770812" cy="4113212"/>
          </a:xfrm>
        </p:spPr>
        <p:txBody>
          <a:bodyPr/>
          <a:lstStyle/>
          <a:p>
            <a:r>
              <a:rPr lang="de-DE" b="1" smtClean="0"/>
              <a:t>Mit dem Arbeitsinhalt verbundene Faktoren:</a:t>
            </a:r>
          </a:p>
          <a:p>
            <a:pPr>
              <a:buFont typeface="Arial" charset="0"/>
              <a:buChar char="•"/>
            </a:pPr>
            <a:r>
              <a:rPr lang="de-DE" smtClean="0"/>
              <a:t>Arbeitsrhythmus und Arbeitspensum </a:t>
            </a:r>
          </a:p>
          <a:p>
            <a:pPr>
              <a:buFont typeface="Arial" charset="0"/>
              <a:buChar char="•"/>
            </a:pPr>
            <a:r>
              <a:rPr lang="de-DE" smtClean="0"/>
              <a:t>Arbeitszeiten</a:t>
            </a:r>
          </a:p>
          <a:p>
            <a:pPr>
              <a:buFont typeface="Arial" charset="0"/>
              <a:buChar char="•"/>
            </a:pPr>
            <a:r>
              <a:rPr lang="de-DE" smtClean="0"/>
              <a:t>Arbeitsumgebung und Arbeitsmittel</a:t>
            </a:r>
          </a:p>
          <a:p>
            <a:pPr>
              <a:buFont typeface="Arial" charset="0"/>
              <a:buChar char="•"/>
            </a:pPr>
            <a:r>
              <a:rPr lang="de-DE" smtClean="0"/>
              <a:t>Planung der Arbeitstätigkeit</a:t>
            </a:r>
          </a:p>
          <a:p>
            <a:pPr>
              <a:buFont typeface="Arial" charset="0"/>
              <a:buChar char="•"/>
            </a:pPr>
            <a:endParaRPr lang="it-IT" smtClean="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egnaposto contenuto 2"/>
          <p:cNvSpPr>
            <a:spLocks noGrp="1"/>
          </p:cNvSpPr>
          <p:nvPr>
            <p:ph idx="1"/>
          </p:nvPr>
        </p:nvSpPr>
        <p:spPr/>
        <p:txBody>
          <a:bodyPr/>
          <a:lstStyle/>
          <a:p>
            <a:r>
              <a:rPr lang="de-DE" b="1" smtClean="0"/>
              <a:t>Mit dem Arbeitskontext verbundene Faktoren: </a:t>
            </a:r>
          </a:p>
          <a:p>
            <a:pPr>
              <a:buFont typeface="Arial" charset="0"/>
              <a:buChar char="•"/>
            </a:pPr>
            <a:r>
              <a:rPr lang="de-DE" smtClean="0"/>
              <a:t>Arbeitsorganisation und eigene Rolle in der Organisation</a:t>
            </a:r>
          </a:p>
          <a:p>
            <a:pPr>
              <a:buFont typeface="Arial" charset="0"/>
              <a:buChar char="•"/>
            </a:pPr>
            <a:r>
              <a:rPr lang="de-DE" smtClean="0"/>
              <a:t>Entscheidungsautonomie und Kontrolle</a:t>
            </a:r>
          </a:p>
          <a:p>
            <a:pPr>
              <a:buFont typeface="Arial" charset="0"/>
              <a:buChar char="•"/>
            </a:pPr>
            <a:r>
              <a:rPr lang="de-DE" smtClean="0"/>
              <a:t>Karriereentwicklung, Unsicherheit und Stagnierung der Karriere oder überhöhte   Mobilität, geringe Bezahlung, Unsicherheit des Arbeitsplatzes, geringer sozialer Wert der ausgeübten Tätigkeit</a:t>
            </a:r>
          </a:p>
          <a:p>
            <a:pPr>
              <a:buFont typeface="Arial" charset="0"/>
              <a:buChar char="•"/>
            </a:pPr>
            <a:r>
              <a:rPr lang="de-DE" smtClean="0"/>
              <a:t>Zwischenmenschliche Beziehungen</a:t>
            </a:r>
          </a:p>
          <a:p>
            <a:pPr>
              <a:buFont typeface="Arial" charset="0"/>
              <a:buChar char="•"/>
            </a:pPr>
            <a:endParaRPr lang="de-DE" b="1" smtClean="0"/>
          </a:p>
        </p:txBody>
      </p:sp>
      <p:sp>
        <p:nvSpPr>
          <p:cNvPr id="40962" name="Titolo 1"/>
          <p:cNvSpPr>
            <a:spLocks/>
          </p:cNvSpPr>
          <p:nvPr/>
        </p:nvSpPr>
        <p:spPr bwMode="auto">
          <a:xfrm>
            <a:off x="468313" y="692150"/>
            <a:ext cx="8496300" cy="1141413"/>
          </a:xfrm>
          <a:prstGeom prst="rect">
            <a:avLst/>
          </a:prstGeom>
          <a:noFill/>
          <a:ln w="9525">
            <a:noFill/>
            <a:miter lim="800000"/>
            <a:headEnd/>
            <a:tailEnd/>
          </a:ln>
        </p:spPr>
        <p:txBody>
          <a:bodyPr lIns="90000" tIns="46800" rIns="90000" bIns="46800" anchor="b"/>
          <a:lstStyle/>
          <a:p>
            <a:pPr eaLnBrk="0" hangingPunct="0">
              <a:buClr>
                <a:srgbClr val="000000"/>
              </a:buClr>
              <a:buSzPct val="100000"/>
              <a:buFont typeface="Times New Roman" pitchFamily="18" charset="0"/>
              <a:buNone/>
            </a:pPr>
            <a:r>
              <a:rPr lang="de-DE" sz="2800" b="1">
                <a:solidFill>
                  <a:srgbClr val="4C004C"/>
                </a:solidFill>
                <a:latin typeface="Verdana" pitchFamily="34" charset="0"/>
              </a:rPr>
              <a:t>Die Risikofaktoren für arbeitsbezogenen Stress</a:t>
            </a:r>
            <a:r>
              <a:rPr lang="de-DE" sz="3200" b="1">
                <a:solidFill>
                  <a:srgbClr val="4C004C"/>
                </a:solidFill>
                <a:latin typeface="Verdana" pitchFamily="34" charset="0"/>
              </a:rPr>
              <a:t/>
            </a:r>
            <a:br>
              <a:rPr lang="de-DE" sz="3200" b="1">
                <a:solidFill>
                  <a:srgbClr val="4C004C"/>
                </a:solidFill>
                <a:latin typeface="Verdana" pitchFamily="34" charset="0"/>
              </a:rPr>
            </a:br>
            <a:r>
              <a:rPr lang="de-DE" sz="1000" b="1">
                <a:solidFill>
                  <a:srgbClr val="4C004C"/>
                </a:solidFill>
                <a:latin typeface="Verdana" pitchFamily="34" charset="0"/>
              </a:rPr>
              <a:t>Quelle: EU – OSHA Europäische Agentur für die Sicherheit und Gesundheit am Arbeitsplatz (2000)</a:t>
            </a:r>
            <a:endParaRPr lang="it-IT" sz="1000" b="1">
              <a:solidFill>
                <a:srgbClr val="4C004C"/>
              </a:solidFill>
              <a:latin typeface="Verdana"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Titolo 1"/>
          <p:cNvSpPr>
            <a:spLocks noGrp="1"/>
          </p:cNvSpPr>
          <p:nvPr>
            <p:ph type="title"/>
          </p:nvPr>
        </p:nvSpPr>
        <p:spPr/>
        <p:txBody>
          <a:bodyPr/>
          <a:lstStyle/>
          <a:p>
            <a:r>
              <a:rPr lang="de-DE" smtClean="0"/>
              <a:t>Risikofaktoren von aktueller Bedeutung </a:t>
            </a:r>
            <a:br>
              <a:rPr lang="de-DE" smtClean="0"/>
            </a:br>
            <a:r>
              <a:rPr lang="de-DE" sz="1000" smtClean="0"/>
              <a:t> Quelle: EU – OSHA Europäische Beobachtungsstelle der Risiken (2008)</a:t>
            </a:r>
            <a:endParaRPr lang="it-IT" sz="1000" smtClean="0"/>
          </a:p>
        </p:txBody>
      </p:sp>
      <p:sp>
        <p:nvSpPr>
          <p:cNvPr id="41986" name="Segnaposto contenuto 2"/>
          <p:cNvSpPr>
            <a:spLocks noGrp="1"/>
          </p:cNvSpPr>
          <p:nvPr>
            <p:ph idx="1"/>
          </p:nvPr>
        </p:nvSpPr>
        <p:spPr>
          <a:xfrm>
            <a:off x="684213" y="1844675"/>
            <a:ext cx="7770812" cy="4113213"/>
          </a:xfrm>
        </p:spPr>
        <p:txBody>
          <a:bodyPr/>
          <a:lstStyle/>
          <a:p>
            <a:r>
              <a:rPr lang="de-DE" sz="2000" b="1" smtClean="0"/>
              <a:t>Es wurden weitere kritische Punkte aufgrund von </a:t>
            </a:r>
          </a:p>
          <a:p>
            <a:r>
              <a:rPr lang="de-DE" sz="2000" b="1" smtClean="0"/>
              <a:t>Veränderungen in der Arbeitswelt ermittelt, die sich </a:t>
            </a:r>
          </a:p>
          <a:p>
            <a:r>
              <a:rPr lang="de-DE" sz="2000" b="1" smtClean="0"/>
              <a:t>als Risikofaktoren herausstellen können:</a:t>
            </a:r>
            <a:r>
              <a:rPr lang="de-DE" sz="2000" smtClean="0"/>
              <a:t> </a:t>
            </a:r>
          </a:p>
          <a:p>
            <a:endParaRPr lang="de-DE" sz="2000" b="1" smtClean="0"/>
          </a:p>
          <a:p>
            <a:pPr>
              <a:buFont typeface="Arial" charset="0"/>
              <a:buChar char="•"/>
            </a:pPr>
            <a:r>
              <a:rPr lang="de-DE" smtClean="0"/>
              <a:t>Älter werden der Arbeitskraft wegen fehlendem Personalwechsel </a:t>
            </a:r>
          </a:p>
          <a:p>
            <a:pPr>
              <a:buFont typeface="Arial" charset="0"/>
              <a:buChar char="•"/>
            </a:pPr>
            <a:endParaRPr lang="de-DE" smtClean="0"/>
          </a:p>
          <a:p>
            <a:pPr>
              <a:buFont typeface="Arial" charset="0"/>
              <a:buChar char="•"/>
            </a:pPr>
            <a:r>
              <a:rPr lang="de-DE" smtClean="0"/>
              <a:t>Zunahme der Arbeitslast und des Leistungsdruckes</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Titolo 1"/>
          <p:cNvSpPr>
            <a:spLocks noGrp="1"/>
          </p:cNvSpPr>
          <p:nvPr>
            <p:ph type="title"/>
          </p:nvPr>
        </p:nvSpPr>
        <p:spPr/>
        <p:txBody>
          <a:bodyPr/>
          <a:lstStyle/>
          <a:p>
            <a:r>
              <a:rPr lang="de-DE" smtClean="0"/>
              <a:t>Risikofaktoren von aktueller Bedeutung </a:t>
            </a:r>
            <a:br>
              <a:rPr lang="de-DE" smtClean="0"/>
            </a:br>
            <a:r>
              <a:rPr lang="de-DE" sz="1000" smtClean="0"/>
              <a:t> Quelle: EU – OSHA Europäische Beobachtungsstelle der Risiken (2008)</a:t>
            </a:r>
            <a:endParaRPr lang="it-IT" sz="1000" smtClean="0"/>
          </a:p>
        </p:txBody>
      </p:sp>
      <p:sp>
        <p:nvSpPr>
          <p:cNvPr id="43010" name="Segnaposto contenuto 2"/>
          <p:cNvSpPr>
            <a:spLocks noGrp="1"/>
          </p:cNvSpPr>
          <p:nvPr>
            <p:ph idx="1"/>
          </p:nvPr>
        </p:nvSpPr>
        <p:spPr/>
        <p:txBody>
          <a:bodyPr/>
          <a:lstStyle/>
          <a:p>
            <a:pPr marL="0" indent="0"/>
            <a:r>
              <a:rPr lang="de-DE" sz="2000" b="1" smtClean="0"/>
              <a:t>Es wurden weitere kritische Punkte aufgrund von </a:t>
            </a:r>
          </a:p>
          <a:p>
            <a:pPr marL="0" indent="0"/>
            <a:r>
              <a:rPr lang="de-DE" sz="2000" b="1" smtClean="0"/>
              <a:t>Veränderungen in der Arbeitswelt ermittelt, die sich </a:t>
            </a:r>
          </a:p>
          <a:p>
            <a:pPr marL="0" indent="0"/>
            <a:r>
              <a:rPr lang="de-DE" sz="2000" b="1" smtClean="0"/>
              <a:t>als Risikofaktoren herausstellen können:</a:t>
            </a:r>
          </a:p>
          <a:p>
            <a:pPr marL="0" indent="0"/>
            <a:endParaRPr lang="de-DE" sz="2000" b="1" smtClean="0"/>
          </a:p>
          <a:p>
            <a:pPr marL="0" indent="0">
              <a:buFont typeface="Arial" charset="0"/>
              <a:buChar char="•"/>
            </a:pPr>
            <a:r>
              <a:rPr lang="de-DE" sz="2000" smtClean="0"/>
              <a:t> Unausgewogenheit zwischen Arbeit und Privatleben</a:t>
            </a:r>
          </a:p>
          <a:p>
            <a:pPr marL="0" indent="0">
              <a:buFont typeface="Arial" charset="0"/>
              <a:buChar char="•"/>
            </a:pPr>
            <a:endParaRPr lang="de-DE" sz="2000" smtClean="0"/>
          </a:p>
          <a:p>
            <a:pPr marL="0" indent="0">
              <a:buFont typeface="Arial" charset="0"/>
              <a:buChar char="•"/>
            </a:pPr>
            <a:r>
              <a:rPr lang="de-DE" sz="2000" smtClean="0"/>
              <a:t> Hohe emotionale Anforderungen an die Arbeit</a:t>
            </a:r>
          </a:p>
          <a:p>
            <a:pPr marL="0" indent="0">
              <a:buFont typeface="Arial" charset="0"/>
              <a:buChar char="•"/>
            </a:pPr>
            <a:endParaRPr lang="de-DE" sz="2000" smtClean="0"/>
          </a:p>
          <a:p>
            <a:pPr marL="0" indent="0">
              <a:buFont typeface="Arial" charset="0"/>
              <a:buChar char="•"/>
            </a:pPr>
            <a:r>
              <a:rPr lang="de-DE" sz="2000" smtClean="0"/>
              <a:t> Umstrukturierungen im Betrieb</a:t>
            </a:r>
          </a:p>
          <a:p>
            <a:pPr marL="0" indent="0">
              <a:buFont typeface="Arial" charset="0"/>
              <a:buChar char="•"/>
            </a:pPr>
            <a:endParaRPr lang="de-DE" sz="200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Titolo 1"/>
          <p:cNvSpPr>
            <a:spLocks noGrp="1"/>
          </p:cNvSpPr>
          <p:nvPr>
            <p:ph type="title"/>
          </p:nvPr>
        </p:nvSpPr>
        <p:spPr>
          <a:xfrm>
            <a:off x="684213" y="620713"/>
            <a:ext cx="7770812" cy="1141412"/>
          </a:xfrm>
        </p:spPr>
        <p:txBody>
          <a:bodyPr/>
          <a:lstStyle/>
          <a:p>
            <a:r>
              <a:rPr lang="de-DE" smtClean="0"/>
              <a:t> Was ist Burnout</a:t>
            </a:r>
            <a:endParaRPr lang="it-IT" smtClean="0"/>
          </a:p>
        </p:txBody>
      </p:sp>
      <p:sp>
        <p:nvSpPr>
          <p:cNvPr id="44034" name="Segnaposto contenuto 2"/>
          <p:cNvSpPr>
            <a:spLocks noGrp="1"/>
          </p:cNvSpPr>
          <p:nvPr>
            <p:ph idx="1"/>
          </p:nvPr>
        </p:nvSpPr>
        <p:spPr/>
        <p:txBody>
          <a:bodyPr/>
          <a:lstStyle/>
          <a:p>
            <a:pPr algn="just"/>
            <a:r>
              <a:rPr lang="de-DE" smtClean="0"/>
              <a:t>Der Begriff  Burnout bezeichnet einen „ausgebrannten“, „durchgeschmorten“ Bediensteten und beschreibt die individuellen Symptome als Folge von andauerndem arbeitsbezogenen Stress. Die Symptome sind gekennzeichnet durch einen fortschreitenden Rückzug aus dem sozialen Leben, einer Distanzierung und einer Entfremdung begleitet von organischen und funktionellen Beschwerden. </a:t>
            </a:r>
            <a:endParaRPr lang="it-IT" smtClean="0"/>
          </a:p>
          <a:p>
            <a:pPr algn="just"/>
            <a:endParaRPr lang="it-IT"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Titolo 1"/>
          <p:cNvSpPr>
            <a:spLocks noGrp="1"/>
          </p:cNvSpPr>
          <p:nvPr>
            <p:ph type="title"/>
          </p:nvPr>
        </p:nvSpPr>
        <p:spPr>
          <a:xfrm>
            <a:off x="684213" y="620713"/>
            <a:ext cx="7770812" cy="1141412"/>
          </a:xfrm>
        </p:spPr>
        <p:txBody>
          <a:bodyPr/>
          <a:lstStyle/>
          <a:p>
            <a:r>
              <a:rPr lang="de-DE" smtClean="0"/>
              <a:t> Burnout entsteht häufiger wenn: </a:t>
            </a:r>
            <a:endParaRPr lang="it-IT" smtClean="0"/>
          </a:p>
        </p:txBody>
      </p:sp>
      <p:sp>
        <p:nvSpPr>
          <p:cNvPr id="45058" name="Segnaposto contenuto 2"/>
          <p:cNvSpPr>
            <a:spLocks noGrp="1"/>
          </p:cNvSpPr>
          <p:nvPr>
            <p:ph idx="1"/>
          </p:nvPr>
        </p:nvSpPr>
        <p:spPr/>
        <p:txBody>
          <a:bodyPr/>
          <a:lstStyle/>
          <a:p>
            <a:pPr>
              <a:buFont typeface="Arial" charset="0"/>
              <a:buChar char="•"/>
            </a:pPr>
            <a:r>
              <a:rPr lang="de-DE" sz="2000" smtClean="0"/>
              <a:t>man in organisatorisch schlecht geführten Strukturen mit niedrigem Lohn arbeitet, überfordert wird und wenig Unterstützung bei Konflikten erhält.</a:t>
            </a:r>
          </a:p>
          <a:p>
            <a:pPr>
              <a:buFont typeface="Arial" charset="0"/>
              <a:buChar char="•"/>
            </a:pPr>
            <a:endParaRPr lang="de-DE" sz="2000" smtClean="0"/>
          </a:p>
          <a:p>
            <a:pPr>
              <a:buFont typeface="Arial" charset="0"/>
              <a:buChar char="•"/>
            </a:pPr>
            <a:r>
              <a:rPr lang="de-DE" sz="2000" smtClean="0"/>
              <a:t>gleichzeitig persönliche Probleme vorhanden sind, wie familiäre oder Beziehungsprobleme.</a:t>
            </a:r>
          </a:p>
          <a:p>
            <a:pPr>
              <a:buFont typeface="Arial" charset="0"/>
              <a:buChar char="•"/>
            </a:pPr>
            <a:endParaRPr lang="de-DE" sz="2000" smtClean="0"/>
          </a:p>
          <a:p>
            <a:pPr>
              <a:buFont typeface="Arial" charset="0"/>
              <a:buChar char="•"/>
            </a:pPr>
            <a:r>
              <a:rPr lang="de-DE" sz="2000" smtClean="0"/>
              <a:t>die Tendenz besteht, Angstzustände zu entwickeln.</a:t>
            </a:r>
          </a:p>
          <a:p>
            <a:pPr>
              <a:buFont typeface="Arial" charset="0"/>
              <a:buChar char="•"/>
            </a:pPr>
            <a:endParaRPr lang="de-DE" sz="2000" smtClean="0"/>
          </a:p>
          <a:p>
            <a:pPr>
              <a:buFont typeface="Arial" charset="0"/>
              <a:buChar char="•"/>
            </a:pPr>
            <a:r>
              <a:rPr lang="de-DE" sz="2000" smtClean="0"/>
              <a:t>die eigenen Fähigkeiten mit Stressereignissen umzugehen, gering ausgebildet sind.</a:t>
            </a:r>
            <a:endParaRPr lang="it-IT" sz="2000" smtClean="0"/>
          </a:p>
          <a:p>
            <a:pPr>
              <a:buFont typeface="Arial" charset="0"/>
              <a:buChar char="•"/>
            </a:pPr>
            <a:endParaRPr lang="it-IT" sz="200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Titolo 1"/>
          <p:cNvSpPr>
            <a:spLocks noGrp="1"/>
          </p:cNvSpPr>
          <p:nvPr>
            <p:ph type="title"/>
          </p:nvPr>
        </p:nvSpPr>
        <p:spPr/>
        <p:txBody>
          <a:bodyPr/>
          <a:lstStyle/>
          <a:p>
            <a:r>
              <a:rPr lang="de-DE" smtClean="0"/>
              <a:t>Burnout entsteht häufiger wenn:</a:t>
            </a:r>
            <a:endParaRPr lang="it-IT" smtClean="0"/>
          </a:p>
        </p:txBody>
      </p:sp>
      <p:sp>
        <p:nvSpPr>
          <p:cNvPr id="46082" name="Segnaposto contenuto 2"/>
          <p:cNvSpPr>
            <a:spLocks noGrp="1"/>
          </p:cNvSpPr>
          <p:nvPr>
            <p:ph idx="1"/>
          </p:nvPr>
        </p:nvSpPr>
        <p:spPr/>
        <p:txBody>
          <a:bodyPr/>
          <a:lstStyle/>
          <a:p>
            <a:pPr>
              <a:buFont typeface="Arial" charset="0"/>
              <a:buChar char="•"/>
            </a:pPr>
            <a:r>
              <a:rPr lang="de-DE" sz="2000" smtClean="0"/>
              <a:t>helfende Berufe durchgeführt werden und das Verhältnis zu den Kunden unter erschwerten Bedingungen stattfindet</a:t>
            </a:r>
          </a:p>
          <a:p>
            <a:pPr>
              <a:buFont typeface="Arial" charset="0"/>
              <a:buChar char="•"/>
            </a:pPr>
            <a:endParaRPr lang="de-DE" sz="2000" smtClean="0"/>
          </a:p>
          <a:p>
            <a:pPr>
              <a:buFont typeface="Arial" charset="0"/>
              <a:buNone/>
            </a:pPr>
            <a:r>
              <a:rPr lang="de-DE" sz="2000" smtClean="0"/>
              <a:t>Aktuelle Studien haben zu einer Neudefinition von Burnout geführt: es handelt sich um ein Syndrom, das den Einzelnen in Bezug zu jeder Arbeitsorganisation treffen kann.</a:t>
            </a:r>
          </a:p>
          <a:p>
            <a:pPr>
              <a:buFont typeface="Arial" charset="0"/>
              <a:buChar char="•"/>
            </a:pPr>
            <a:endParaRPr lang="de-DE" sz="2000" smtClean="0"/>
          </a:p>
          <a:p>
            <a:pPr>
              <a:buFont typeface="Arial" charset="0"/>
              <a:buNone/>
            </a:pPr>
            <a:r>
              <a:rPr lang="de-DE" sz="2000" smtClean="0"/>
              <a:t>    Die Bedingungen, die Burnout entstehen lassen können, sind vollkommen deckungsgleich mit den begünstigenden Faktoren für arbeitsbezogenen Stress.</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Titolo 1"/>
          <p:cNvSpPr>
            <a:spLocks noGrp="1"/>
          </p:cNvSpPr>
          <p:nvPr>
            <p:ph type="title"/>
          </p:nvPr>
        </p:nvSpPr>
        <p:spPr>
          <a:xfrm>
            <a:off x="684213" y="620713"/>
            <a:ext cx="7770812" cy="1141412"/>
          </a:xfrm>
        </p:spPr>
        <p:txBody>
          <a:bodyPr/>
          <a:lstStyle/>
          <a:p>
            <a:r>
              <a:rPr lang="de-DE" sz="2400" smtClean="0"/>
              <a:t>Burn-out</a:t>
            </a:r>
            <a:endParaRPr lang="it-IT" sz="2400" smtClean="0"/>
          </a:p>
        </p:txBody>
      </p:sp>
      <p:sp>
        <p:nvSpPr>
          <p:cNvPr id="47106" name="Segnaposto contenuto 2"/>
          <p:cNvSpPr>
            <a:spLocks noGrp="1"/>
          </p:cNvSpPr>
          <p:nvPr>
            <p:ph idx="1"/>
          </p:nvPr>
        </p:nvSpPr>
        <p:spPr>
          <a:xfrm>
            <a:off x="684213" y="1989138"/>
            <a:ext cx="7770812" cy="4113212"/>
          </a:xfrm>
        </p:spPr>
        <p:txBody>
          <a:bodyPr/>
          <a:lstStyle/>
          <a:p>
            <a:pPr marL="0" indent="0"/>
            <a:r>
              <a:rPr lang="de-DE" sz="2000" smtClean="0"/>
              <a:t>Wenn der arbeitsbezogene Stress bewertet und entsprechend eingegriffen wird indem man sich den organisatorischen Arbeitsbedingungen, die den Stress begünstigen widmet, dann beteiligt man sich an der Vorsorge für die Entwicklung des Burnout. </a:t>
            </a:r>
            <a:endParaRPr lang="it-IT" sz="2000" smtClean="0"/>
          </a:p>
          <a:p>
            <a:pPr marL="0" indent="0"/>
            <a:endParaRPr lang="it-IT" sz="20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Titolo 1"/>
          <p:cNvSpPr>
            <a:spLocks noGrp="1"/>
          </p:cNvSpPr>
          <p:nvPr>
            <p:ph type="title"/>
          </p:nvPr>
        </p:nvSpPr>
        <p:spPr/>
        <p:txBody>
          <a:bodyPr/>
          <a:lstStyle/>
          <a:p>
            <a:r>
              <a:rPr lang="de-DE" smtClean="0"/>
              <a:t>1) Psychosoziale Phänomene und Risiken</a:t>
            </a:r>
            <a:endParaRPr lang="it-IT" smtClean="0"/>
          </a:p>
        </p:txBody>
      </p:sp>
      <p:sp>
        <p:nvSpPr>
          <p:cNvPr id="20482" name="Segnaposto contenuto 2"/>
          <p:cNvSpPr>
            <a:spLocks noGrp="1"/>
          </p:cNvSpPr>
          <p:nvPr>
            <p:ph idx="1"/>
          </p:nvPr>
        </p:nvSpPr>
        <p:spPr>
          <a:xfrm>
            <a:off x="684213" y="1989138"/>
            <a:ext cx="7770812" cy="4113212"/>
          </a:xfrm>
        </p:spPr>
        <p:txBody>
          <a:bodyPr/>
          <a:lstStyle/>
          <a:p>
            <a:r>
              <a:rPr lang="de-DE" smtClean="0"/>
              <a:t>   Psychosoziale Phänomene: Alle </a:t>
            </a:r>
            <a:r>
              <a:rPr lang="de-DE" u="sng" smtClean="0"/>
              <a:t>Wechselbeziehungen</a:t>
            </a:r>
            <a:r>
              <a:rPr lang="de-DE" smtClean="0"/>
              <a:t> zwischen dem Individuum und den verschiedenen Bereichen, mit denen er täglich zu tun hat. </a:t>
            </a:r>
          </a:p>
          <a:p>
            <a:endParaRPr lang="de-DE" smtClean="0"/>
          </a:p>
          <a:p>
            <a:r>
              <a:rPr lang="de-DE" smtClean="0"/>
              <a:t>   Alle Wechselbeziehungen zwischen einem Individuum und den verschiedenen Bereichen können potenziell psychosoziale Risiken verursachen.</a:t>
            </a:r>
            <a:endParaRPr lang="it-IT"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29" name="Titolo 1"/>
          <p:cNvSpPr>
            <a:spLocks noGrp="1"/>
          </p:cNvSpPr>
          <p:nvPr>
            <p:ph type="title"/>
          </p:nvPr>
        </p:nvSpPr>
        <p:spPr/>
        <p:txBody>
          <a:bodyPr/>
          <a:lstStyle/>
          <a:p>
            <a:r>
              <a:rPr lang="de-DE" sz="2400" smtClean="0"/>
              <a:t>Burn-out ist schädlich, weil </a:t>
            </a:r>
            <a:endParaRPr lang="it-IT" sz="2400" smtClean="0"/>
          </a:p>
        </p:txBody>
      </p:sp>
      <p:sp>
        <p:nvSpPr>
          <p:cNvPr id="48130" name="Segnaposto contenuto 2"/>
          <p:cNvSpPr>
            <a:spLocks noGrp="1"/>
          </p:cNvSpPr>
          <p:nvPr>
            <p:ph idx="1"/>
          </p:nvPr>
        </p:nvSpPr>
        <p:spPr/>
        <p:txBody>
          <a:bodyPr/>
          <a:lstStyle/>
          <a:p>
            <a:pPr>
              <a:buFont typeface="Arial" charset="0"/>
              <a:buChar char="•"/>
            </a:pPr>
            <a:r>
              <a:rPr lang="de-DE" sz="2000" smtClean="0"/>
              <a:t>die Lebensqualität und die Arbeitsqualität immer mehr abnehmen.</a:t>
            </a:r>
          </a:p>
          <a:p>
            <a:pPr>
              <a:buFont typeface="Arial" charset="0"/>
              <a:buChar char="•"/>
            </a:pPr>
            <a:r>
              <a:rPr lang="de-DE" sz="2000" smtClean="0"/>
              <a:t>sich Symptome wie Depressionen, Schuldgefühle und Misstrauen entwickeln.</a:t>
            </a:r>
          </a:p>
          <a:p>
            <a:pPr>
              <a:buFont typeface="Arial" charset="0"/>
              <a:buChar char="•"/>
            </a:pPr>
            <a:r>
              <a:rPr lang="de-DE" sz="2000" smtClean="0"/>
              <a:t>körperliche Beschwerden wie Kopfschmerzen, Verdauungsstörungen, chronische Müdigkeit und Schlaflosigkeit auftreten. </a:t>
            </a:r>
          </a:p>
          <a:p>
            <a:pPr>
              <a:buFont typeface="Arial" charset="0"/>
              <a:buChar char="•"/>
            </a:pPr>
            <a:r>
              <a:rPr lang="de-DE" sz="2000" smtClean="0"/>
              <a:t>es den Missbrauch von Substanzen verursachen kann wie Koffein, Nikotin, Alkohol und Drogen.</a:t>
            </a:r>
          </a:p>
          <a:p>
            <a:pPr>
              <a:buFont typeface="Arial" charset="0"/>
              <a:buChar char="•"/>
            </a:pPr>
            <a:endParaRPr lang="de-DE" sz="200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Titolo 1"/>
          <p:cNvSpPr>
            <a:spLocks noGrp="1"/>
          </p:cNvSpPr>
          <p:nvPr>
            <p:ph type="title"/>
          </p:nvPr>
        </p:nvSpPr>
        <p:spPr>
          <a:xfrm>
            <a:off x="685800" y="476250"/>
            <a:ext cx="7770813" cy="1141413"/>
          </a:xfrm>
        </p:spPr>
        <p:txBody>
          <a:bodyPr/>
          <a:lstStyle/>
          <a:p>
            <a:r>
              <a:rPr lang="de-DE" sz="2400" smtClean="0"/>
              <a:t>Betrifft die Bewertung zum arbeitsbezogenen Stress Burnout und Mobbing?</a:t>
            </a:r>
            <a:endParaRPr lang="it-IT" sz="2400" smtClean="0"/>
          </a:p>
        </p:txBody>
      </p:sp>
      <p:sp>
        <p:nvSpPr>
          <p:cNvPr id="49154" name="Segnaposto contenuto 2"/>
          <p:cNvSpPr>
            <a:spLocks noGrp="1"/>
          </p:cNvSpPr>
          <p:nvPr>
            <p:ph idx="1"/>
          </p:nvPr>
        </p:nvSpPr>
        <p:spPr>
          <a:xfrm>
            <a:off x="215900" y="1412875"/>
            <a:ext cx="8928100" cy="4632325"/>
          </a:xfrm>
        </p:spPr>
        <p:txBody>
          <a:bodyPr/>
          <a:lstStyle/>
          <a:p>
            <a:pPr marL="177800" indent="-177800"/>
            <a:r>
              <a:rPr lang="de-DE" sz="2000" b="1" smtClean="0"/>
              <a:t>                                             </a:t>
            </a:r>
          </a:p>
          <a:p>
            <a:pPr marL="177800" indent="-177800"/>
            <a:r>
              <a:rPr lang="de-DE" sz="2000" b="1" smtClean="0"/>
              <a:t>                  Burnout JA                    Mobbing NEIN</a:t>
            </a:r>
          </a:p>
          <a:p>
            <a:pPr marL="177800" indent="-177800"/>
            <a:endParaRPr lang="de-DE" sz="2000" b="1" smtClean="0"/>
          </a:p>
          <a:p>
            <a:pPr marL="177800" indent="-177800">
              <a:buFont typeface="Times New Roman" pitchFamily="18" charset="0"/>
              <a:buChar char="•"/>
            </a:pPr>
            <a:r>
              <a:rPr lang="de-DE" sz="2000" smtClean="0"/>
              <a:t>Die Faktoren, die Burn-out kennzeichnen, sind auf organisatorische Probleme zurückzuführen, die in der Bewertung arbeitsbezogener Stress berücksichtigt werden. </a:t>
            </a:r>
          </a:p>
          <a:p>
            <a:pPr marL="177800" indent="-177800">
              <a:buFont typeface="Arial" charset="0"/>
              <a:buChar char="•"/>
            </a:pPr>
            <a:endParaRPr lang="de-DE" sz="2000" smtClean="0"/>
          </a:p>
          <a:p>
            <a:pPr marL="177800" indent="-177800">
              <a:buFont typeface="Arial" charset="0"/>
              <a:buChar char="•"/>
            </a:pPr>
            <a:r>
              <a:rPr lang="de-DE" sz="2000" smtClean="0"/>
              <a:t>Da es sich bei Mobbing um individuelle, willkürliche, unerlaubte Verhaltensweisen handelt, wird dies nicht in der Risikobewertung zum arbeitsbezogenen Stress berücksichtigt.</a:t>
            </a:r>
          </a:p>
          <a:p>
            <a:pPr marL="177800" indent="-177800">
              <a:buFont typeface="Arial" charset="0"/>
              <a:buChar char="•"/>
            </a:pPr>
            <a:endParaRPr lang="de-DE" sz="2000" smtClean="0"/>
          </a:p>
          <a:p>
            <a:pPr marL="177800" indent="-177800">
              <a:buFont typeface="Times New Roman" pitchFamily="18" charset="0"/>
              <a:buChar char="•"/>
            </a:pPr>
            <a:r>
              <a:rPr lang="de-DE" sz="1800" smtClean="0"/>
              <a:t>Das Vorhandensein von Mobbing wird in jedem Fall als Indikator für die Bewertung des arbeitsbezogenen Stresses herangezogen.</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7" name="Titolo 1"/>
          <p:cNvSpPr>
            <a:spLocks noGrp="1"/>
          </p:cNvSpPr>
          <p:nvPr>
            <p:ph type="title"/>
          </p:nvPr>
        </p:nvSpPr>
        <p:spPr>
          <a:xfrm>
            <a:off x="684213" y="620713"/>
            <a:ext cx="7770812" cy="1141412"/>
          </a:xfrm>
        </p:spPr>
        <p:txBody>
          <a:bodyPr/>
          <a:lstStyle/>
          <a:p>
            <a:r>
              <a:rPr lang="de-DE" smtClean="0"/>
              <a:t>Was ist Mobbing?</a:t>
            </a:r>
            <a:endParaRPr lang="it-IT" smtClean="0"/>
          </a:p>
        </p:txBody>
      </p:sp>
      <p:sp>
        <p:nvSpPr>
          <p:cNvPr id="50178" name="Segnaposto contenuto 2"/>
          <p:cNvSpPr>
            <a:spLocks noGrp="1"/>
          </p:cNvSpPr>
          <p:nvPr>
            <p:ph idx="1"/>
          </p:nvPr>
        </p:nvSpPr>
        <p:spPr>
          <a:xfrm>
            <a:off x="971550" y="1989138"/>
            <a:ext cx="7770813" cy="4113212"/>
          </a:xfrm>
        </p:spPr>
        <p:txBody>
          <a:bodyPr/>
          <a:lstStyle/>
          <a:p>
            <a:r>
              <a:rPr lang="de-DE" smtClean="0"/>
              <a:t>Mobbing ist eine Form von Belästigung oder psychologischer Gewalt, fast immer mit der Absicht dem anderen zu schaden. Das Verhalten wird wiederholt und auf unterschiedliche Art und Weise angewendet (Documento di consenso, Med.Lav., Nr. 92, 2001). </a:t>
            </a:r>
            <a:endParaRPr lang="it-IT" smtClean="0"/>
          </a:p>
          <a:p>
            <a:endParaRPr lang="it-IT"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Titolo 1"/>
          <p:cNvSpPr>
            <a:spLocks noGrp="1"/>
          </p:cNvSpPr>
          <p:nvPr>
            <p:ph type="title"/>
          </p:nvPr>
        </p:nvSpPr>
        <p:spPr/>
        <p:txBody>
          <a:bodyPr/>
          <a:lstStyle/>
          <a:p>
            <a:r>
              <a:rPr lang="de-DE" smtClean="0"/>
              <a:t>Was ist Mobbing?</a:t>
            </a:r>
            <a:endParaRPr lang="it-IT" smtClean="0"/>
          </a:p>
        </p:txBody>
      </p:sp>
      <p:sp>
        <p:nvSpPr>
          <p:cNvPr id="51202" name="Segnaposto contenuto 2"/>
          <p:cNvSpPr>
            <a:spLocks noGrp="1"/>
          </p:cNvSpPr>
          <p:nvPr>
            <p:ph idx="1"/>
          </p:nvPr>
        </p:nvSpPr>
        <p:spPr>
          <a:xfrm>
            <a:off x="107950" y="1700213"/>
            <a:ext cx="8712200" cy="4113212"/>
          </a:xfrm>
        </p:spPr>
        <p:txBody>
          <a:bodyPr/>
          <a:lstStyle/>
          <a:p>
            <a:r>
              <a:rPr lang="de-DE" smtClean="0"/>
              <a:t>Belästigungen und psychologische Gewalt während der </a:t>
            </a:r>
          </a:p>
          <a:p>
            <a:r>
              <a:rPr lang="de-DE" smtClean="0"/>
              <a:t>Arbeit, mit der </a:t>
            </a:r>
            <a:r>
              <a:rPr lang="de-DE" u="sng" smtClean="0"/>
              <a:t>Absicht zu schaden</a:t>
            </a:r>
          </a:p>
          <a:p>
            <a:endParaRPr lang="de-DE" smtClean="0"/>
          </a:p>
          <a:p>
            <a:r>
              <a:rPr lang="de-DE" u="sng" smtClean="0"/>
              <a:t>systematisch, intensiv und von langer Dauer</a:t>
            </a:r>
            <a:r>
              <a:rPr lang="de-DE" smtClean="0"/>
              <a:t> (min. 6 Monate)</a:t>
            </a:r>
          </a:p>
          <a:p>
            <a:r>
              <a:rPr lang="de-DE" smtClean="0"/>
              <a:t> </a:t>
            </a:r>
          </a:p>
          <a:p>
            <a:r>
              <a:rPr lang="de-DE" smtClean="0"/>
              <a:t>im Allgemeinen gegen eine einzelne Person, </a:t>
            </a:r>
          </a:p>
          <a:p>
            <a:r>
              <a:rPr lang="de-DE" smtClean="0"/>
              <a:t>die in einen Zustand der psychologischen </a:t>
            </a:r>
          </a:p>
          <a:p>
            <a:r>
              <a:rPr lang="de-DE" smtClean="0"/>
              <a:t>Minderwertigkeit gedrängt wird, ohne sich wehren zu</a:t>
            </a:r>
          </a:p>
          <a:p>
            <a:r>
              <a:rPr lang="de-DE" smtClean="0"/>
              <a:t>können. </a:t>
            </a:r>
            <a:endParaRPr lang="it-IT" smtClean="0"/>
          </a:p>
          <a:p>
            <a:endParaRPr lang="it-IT" smtClean="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itolo 1"/>
          <p:cNvSpPr>
            <a:spLocks noGrp="1"/>
          </p:cNvSpPr>
          <p:nvPr>
            <p:ph type="title"/>
          </p:nvPr>
        </p:nvSpPr>
        <p:spPr>
          <a:xfrm>
            <a:off x="684213" y="260350"/>
            <a:ext cx="7770812" cy="1141413"/>
          </a:xfrm>
        </p:spPr>
        <p:txBody>
          <a:bodyPr/>
          <a:lstStyle/>
          <a:p>
            <a:r>
              <a:rPr lang="de-DE" smtClean="0"/>
              <a:t>Was ist Mobbing? </a:t>
            </a:r>
            <a:endParaRPr lang="it-IT" smtClean="0"/>
          </a:p>
        </p:txBody>
      </p:sp>
      <p:sp>
        <p:nvSpPr>
          <p:cNvPr id="52226" name="Segnaposto contenuto 2"/>
          <p:cNvSpPr>
            <a:spLocks noGrp="1"/>
          </p:cNvSpPr>
          <p:nvPr>
            <p:ph idx="1"/>
          </p:nvPr>
        </p:nvSpPr>
        <p:spPr>
          <a:xfrm>
            <a:off x="250825" y="1412875"/>
            <a:ext cx="8712200" cy="4905375"/>
          </a:xfrm>
        </p:spPr>
        <p:txBody>
          <a:bodyPr/>
          <a:lstStyle/>
          <a:p>
            <a:r>
              <a:rPr lang="de-DE" smtClean="0"/>
              <a:t>Dieses Verhalten tretet häufig und für einen langen Zeitraum (mindestens 6 Monate) auf und führen zu einer derartigen Verschlechterung der  Arbeitsbedingungen, dass die Gesundheit, die Professionalität und die Menschenwürde der Arbeitnehmerin bzw. des Arbeitnehmers gefährdet ist. </a:t>
            </a:r>
          </a:p>
          <a:p>
            <a:endParaRPr lang="de-DE" sz="800" smtClean="0"/>
          </a:p>
          <a:p>
            <a:r>
              <a:rPr lang="de-DE" smtClean="0"/>
              <a:t>Es handelt sich um Verhaltensweisen die den Zweck haben, andere auszugrenzen, zu diskriminieren, in Misskredit zu bringen und Schaden zuzufügen und zur Auflösung des Arbeitsverhältnisses führen kann. </a:t>
            </a:r>
            <a:endParaRPr lang="it-IT" smtClean="0"/>
          </a:p>
          <a:p>
            <a:endParaRPr lang="it-IT"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itolo 1"/>
          <p:cNvSpPr>
            <a:spLocks noGrp="1"/>
          </p:cNvSpPr>
          <p:nvPr>
            <p:ph type="title"/>
          </p:nvPr>
        </p:nvSpPr>
        <p:spPr/>
        <p:txBody>
          <a:bodyPr/>
          <a:lstStyle/>
          <a:p>
            <a:r>
              <a:rPr lang="de-DE" smtClean="0"/>
              <a:t>Unterschied zwischen arbeitsbezogener Stress und Mobbing</a:t>
            </a:r>
            <a:endParaRPr lang="it-IT" smtClean="0"/>
          </a:p>
        </p:txBody>
      </p:sp>
      <p:sp>
        <p:nvSpPr>
          <p:cNvPr id="53250" name="Segnaposto contenuto 2"/>
          <p:cNvSpPr>
            <a:spLocks noGrp="1"/>
          </p:cNvSpPr>
          <p:nvPr>
            <p:ph idx="1"/>
          </p:nvPr>
        </p:nvSpPr>
        <p:spPr>
          <a:xfrm>
            <a:off x="107950" y="1981200"/>
            <a:ext cx="8712200" cy="4113213"/>
          </a:xfrm>
        </p:spPr>
        <p:txBody>
          <a:bodyPr/>
          <a:lstStyle/>
          <a:p>
            <a:endParaRPr lang="de-DE" smtClean="0"/>
          </a:p>
          <a:p>
            <a:r>
              <a:rPr lang="de-DE" smtClean="0"/>
              <a:t>Der Unterschied liegt nicht in den Auswirkungen, sondern im Ursprung:</a:t>
            </a:r>
          </a:p>
          <a:p>
            <a:endParaRPr lang="de-DE" smtClean="0"/>
          </a:p>
          <a:p>
            <a:pPr>
              <a:buFont typeface="Arial" charset="0"/>
              <a:buChar char="•"/>
            </a:pPr>
            <a:r>
              <a:rPr lang="de-DE" smtClean="0"/>
              <a:t>Mobbing wird mit Absicht durchgeführt</a:t>
            </a:r>
          </a:p>
          <a:p>
            <a:pPr>
              <a:buFont typeface="Arial" charset="0"/>
              <a:buChar char="•"/>
            </a:pPr>
            <a:r>
              <a:rPr lang="de-DE" smtClean="0"/>
              <a:t>Stress entsteht z.B. aufgrund von Problemen in der Organisation und mangelnder Kommunikation</a:t>
            </a:r>
            <a:endParaRPr lang="it-IT" smtClean="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Titolo 1"/>
          <p:cNvSpPr>
            <a:spLocks noGrp="1"/>
          </p:cNvSpPr>
          <p:nvPr>
            <p:ph type="title"/>
          </p:nvPr>
        </p:nvSpPr>
        <p:spPr>
          <a:xfrm>
            <a:off x="250825" y="549275"/>
            <a:ext cx="8229600" cy="330200"/>
          </a:xfrm>
        </p:spPr>
        <p:txBody>
          <a:bodyPr/>
          <a:lstStyle/>
          <a:p>
            <a:r>
              <a:rPr lang="it-IT" sz="2000" smtClean="0"/>
              <a:t>Arbeitsbezogener Stress</a:t>
            </a:r>
            <a:r>
              <a:rPr lang="de-DE" sz="2000" smtClean="0"/>
              <a:t>                         Mobbing</a:t>
            </a:r>
            <a:endParaRPr lang="it-IT" sz="2000" smtClean="0"/>
          </a:p>
        </p:txBody>
      </p:sp>
      <p:sp>
        <p:nvSpPr>
          <p:cNvPr id="54274" name="Segnaposto testo 2"/>
          <p:cNvSpPr>
            <a:spLocks noGrp="1"/>
          </p:cNvSpPr>
          <p:nvPr>
            <p:ph type="body" idx="1"/>
          </p:nvPr>
        </p:nvSpPr>
        <p:spPr>
          <a:xfrm>
            <a:off x="250825" y="908050"/>
            <a:ext cx="4040188" cy="887413"/>
          </a:xfrm>
        </p:spPr>
        <p:txBody>
          <a:bodyPr/>
          <a:lstStyle/>
          <a:p>
            <a:pPr>
              <a:lnSpc>
                <a:spcPct val="80000"/>
              </a:lnSpc>
            </a:pPr>
            <a:r>
              <a:rPr lang="de-DE" sz="2000" smtClean="0"/>
              <a:t>Ein gewisser arbeits-bezogener Stresspegel kann akzeptabel sein</a:t>
            </a:r>
            <a:endParaRPr lang="it-IT" sz="2000" smtClean="0"/>
          </a:p>
        </p:txBody>
      </p:sp>
      <p:sp>
        <p:nvSpPr>
          <p:cNvPr id="54275" name="Segnaposto contenuto 3"/>
          <p:cNvSpPr>
            <a:spLocks noGrp="1"/>
          </p:cNvSpPr>
          <p:nvPr>
            <p:ph sz="half" idx="2"/>
          </p:nvPr>
        </p:nvSpPr>
        <p:spPr>
          <a:xfrm>
            <a:off x="323850" y="1844675"/>
            <a:ext cx="4040188" cy="4567238"/>
          </a:xfrm>
        </p:spPr>
        <p:txBody>
          <a:bodyPr/>
          <a:lstStyle/>
          <a:p>
            <a:pPr marL="0" indent="0"/>
            <a:r>
              <a:rPr lang="de-DE" sz="1600" smtClean="0"/>
              <a:t>Für dieses Risiko wird eine Bewertung erstellt und Vorbeugemaßnahmen getroffen, um es einzudämmen und zu kontrollieren</a:t>
            </a:r>
          </a:p>
          <a:p>
            <a:pPr marL="0" indent="0">
              <a:buFont typeface="Arial" charset="0"/>
              <a:buChar char="•"/>
            </a:pPr>
            <a:r>
              <a:rPr lang="de-DE" sz="1600" smtClean="0"/>
              <a:t> Umgang und Kommunikation</a:t>
            </a:r>
          </a:p>
          <a:p>
            <a:pPr marL="0" indent="0">
              <a:buFont typeface="Arial" charset="0"/>
              <a:buChar char="•"/>
            </a:pPr>
            <a:r>
              <a:rPr lang="de-DE" sz="1600" smtClean="0"/>
              <a:t> Klar vorgegebene Ziele</a:t>
            </a:r>
          </a:p>
          <a:p>
            <a:pPr marL="0" indent="0">
              <a:buFont typeface="Arial" charset="0"/>
              <a:buChar char="•"/>
            </a:pPr>
            <a:r>
              <a:rPr lang="de-DE" sz="1600" smtClean="0"/>
              <a:t> Klare Rollenverteilung</a:t>
            </a:r>
          </a:p>
          <a:p>
            <a:pPr marL="0" indent="0">
              <a:buFont typeface="Arial" charset="0"/>
              <a:buChar char="•"/>
            </a:pPr>
            <a:r>
              <a:rPr lang="de-DE" sz="1600" smtClean="0"/>
              <a:t> Angemessene Unterstützung bei der Arbeit</a:t>
            </a:r>
          </a:p>
          <a:p>
            <a:pPr marL="0" indent="0">
              <a:buFont typeface="Arial" charset="0"/>
              <a:buChar char="•"/>
            </a:pPr>
            <a:r>
              <a:rPr lang="de-DE" sz="1600" smtClean="0"/>
              <a:t> Bessere Organisation</a:t>
            </a:r>
          </a:p>
          <a:p>
            <a:pPr marL="0" indent="0">
              <a:buFont typeface="Arial" charset="0"/>
              <a:buChar char="•"/>
            </a:pPr>
            <a:r>
              <a:rPr lang="de-DE" sz="1600" smtClean="0"/>
              <a:t> Bessere Arbeitsbedingungen</a:t>
            </a:r>
          </a:p>
          <a:p>
            <a:pPr marL="0" indent="0">
              <a:buFont typeface="Arial" charset="0"/>
              <a:buChar char="•"/>
            </a:pPr>
            <a:r>
              <a:rPr lang="de-DE" sz="1600" smtClean="0"/>
              <a:t> Geeignete Fortbildung</a:t>
            </a:r>
          </a:p>
          <a:p>
            <a:pPr marL="0" indent="0">
              <a:buFont typeface="Arial" charset="0"/>
              <a:buChar char="•"/>
            </a:pPr>
            <a:r>
              <a:rPr lang="de-DE" sz="1600" smtClean="0"/>
              <a:t> Miteinbeziehung der Arbeitnehmerinnen und Arbeitnehmer</a:t>
            </a:r>
            <a:endParaRPr lang="it-IT" sz="1600" smtClean="0"/>
          </a:p>
        </p:txBody>
      </p:sp>
      <p:sp>
        <p:nvSpPr>
          <p:cNvPr id="54276" name="Segnaposto testo 4"/>
          <p:cNvSpPr>
            <a:spLocks noGrp="1"/>
          </p:cNvSpPr>
          <p:nvPr>
            <p:ph type="body" sz="quarter" idx="3"/>
          </p:nvPr>
        </p:nvSpPr>
        <p:spPr>
          <a:xfrm>
            <a:off x="4500563" y="908050"/>
            <a:ext cx="4041775" cy="887413"/>
          </a:xfrm>
        </p:spPr>
        <p:txBody>
          <a:bodyPr/>
          <a:lstStyle/>
          <a:p>
            <a:pPr>
              <a:lnSpc>
                <a:spcPct val="90000"/>
              </a:lnSpc>
            </a:pPr>
            <a:r>
              <a:rPr lang="de-DE" sz="2000" smtClean="0"/>
              <a:t>Belästigungen,  Unter-drückungen und Gewalt sind inakzeptabel</a:t>
            </a:r>
            <a:endParaRPr lang="it-IT" sz="2000" smtClean="0"/>
          </a:p>
        </p:txBody>
      </p:sp>
      <p:sp>
        <p:nvSpPr>
          <p:cNvPr id="54277" name="Segnaposto contenuto 5"/>
          <p:cNvSpPr>
            <a:spLocks noGrp="1"/>
          </p:cNvSpPr>
          <p:nvPr>
            <p:ph sz="quarter" idx="4"/>
          </p:nvPr>
        </p:nvSpPr>
        <p:spPr>
          <a:xfrm>
            <a:off x="4572000" y="1773238"/>
            <a:ext cx="4321175" cy="4567237"/>
          </a:xfrm>
        </p:spPr>
        <p:txBody>
          <a:bodyPr/>
          <a:lstStyle/>
          <a:p>
            <a:pPr marL="0" indent="0"/>
            <a:r>
              <a:rPr lang="de-DE" sz="1600" smtClean="0"/>
              <a:t>Belästigungen, Unterdrückungen und Gewalt werden nicht bewertet. Es werden Maßnahmen ergriffen, um sie zu verhindern / zu bestrafen</a:t>
            </a:r>
          </a:p>
          <a:p>
            <a:pPr marL="0" indent="0">
              <a:buFont typeface="Arial" charset="0"/>
              <a:buChar char="•"/>
            </a:pPr>
            <a:r>
              <a:rPr lang="de-DE" sz="1600" smtClean="0"/>
              <a:t> Bewusstsein für diese Problem steigern, sensibilisieren</a:t>
            </a:r>
          </a:p>
          <a:p>
            <a:pPr marL="0" indent="0">
              <a:buFont typeface="Arial" charset="0"/>
              <a:buChar char="•"/>
            </a:pPr>
            <a:r>
              <a:rPr lang="de-DE" sz="1600" smtClean="0"/>
              <a:t> Spezifische Ausbildung</a:t>
            </a:r>
          </a:p>
          <a:p>
            <a:pPr marL="0" indent="0">
              <a:buFont typeface="Arial" charset="0"/>
              <a:buChar char="•"/>
            </a:pPr>
            <a:r>
              <a:rPr lang="de-DE" sz="1600" smtClean="0"/>
              <a:t> Ausdrückliche Erklärung von Intoleranz gegenüber Mobbing </a:t>
            </a:r>
          </a:p>
          <a:p>
            <a:pPr marL="0" indent="0">
              <a:buFont typeface="Arial" charset="0"/>
              <a:buChar char="•"/>
            </a:pPr>
            <a:r>
              <a:rPr lang="de-DE" sz="1600" smtClean="0"/>
              <a:t> Geeignete und zu befolgende Vorgangsweisen (Privacy, Diskretion, unverzügliches Handeln, unparteiische Anhörung, Gleichbehandlung)</a:t>
            </a:r>
          </a:p>
          <a:p>
            <a:pPr marL="0" indent="0">
              <a:buFont typeface="Arial" charset="0"/>
              <a:buChar char="•"/>
            </a:pPr>
            <a:r>
              <a:rPr lang="de-DE" sz="1600" smtClean="0"/>
              <a:t> Strafmaßnahmen für die Täter</a:t>
            </a:r>
            <a:endParaRPr lang="it-IT" sz="180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itolo 1"/>
          <p:cNvSpPr>
            <a:spLocks noGrp="1"/>
          </p:cNvSpPr>
          <p:nvPr>
            <p:ph type="title"/>
          </p:nvPr>
        </p:nvSpPr>
        <p:spPr>
          <a:xfrm>
            <a:off x="684213" y="620713"/>
            <a:ext cx="7770812" cy="1141412"/>
          </a:xfrm>
        </p:spPr>
        <p:txBody>
          <a:bodyPr/>
          <a:lstStyle/>
          <a:p>
            <a:r>
              <a:rPr lang="de-DE" smtClean="0"/>
              <a:t>Beschreibung arbeitsbezogener Stress</a:t>
            </a:r>
            <a:endParaRPr lang="it-IT" smtClean="0"/>
          </a:p>
        </p:txBody>
      </p:sp>
      <p:sp>
        <p:nvSpPr>
          <p:cNvPr id="55298" name="Segnaposto contenuto 2"/>
          <p:cNvSpPr>
            <a:spLocks noGrp="1"/>
          </p:cNvSpPr>
          <p:nvPr>
            <p:ph idx="1"/>
          </p:nvPr>
        </p:nvSpPr>
        <p:spPr>
          <a:xfrm>
            <a:off x="107950" y="1981200"/>
            <a:ext cx="8712200" cy="4113213"/>
          </a:xfrm>
        </p:spPr>
        <p:txBody>
          <a:bodyPr/>
          <a:lstStyle/>
          <a:p>
            <a:endParaRPr lang="de-DE" smtClean="0"/>
          </a:p>
          <a:p>
            <a:endParaRPr lang="de-DE" smtClean="0"/>
          </a:p>
          <a:p>
            <a:r>
              <a:rPr lang="de-DE" smtClean="0"/>
              <a:t>Arbeitsbezogener Stress kann von Faktoren verursacht werden wie den Arbeitsinhalten, eventuelle Unzulänglichkeit in der Organisation und im Arbeitsbereich, Mangel an Kommunikation… usw.</a:t>
            </a:r>
          </a:p>
          <a:p>
            <a:endParaRPr lang="de-DE"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Titolo 1"/>
          <p:cNvSpPr>
            <a:spLocks noGrp="1"/>
          </p:cNvSpPr>
          <p:nvPr>
            <p:ph type="title"/>
          </p:nvPr>
        </p:nvSpPr>
        <p:spPr>
          <a:xfrm>
            <a:off x="684213" y="908050"/>
            <a:ext cx="7770812" cy="719138"/>
          </a:xfrm>
        </p:spPr>
        <p:txBody>
          <a:bodyPr/>
          <a:lstStyle/>
          <a:p>
            <a:pPr algn="ctr"/>
            <a:r>
              <a:rPr lang="de-DE" smtClean="0"/>
              <a:t>Es handelt sich um Mobbing bei</a:t>
            </a:r>
            <a:r>
              <a:rPr lang="de-DE" sz="2400" smtClean="0"/>
              <a:t> </a:t>
            </a:r>
            <a:r>
              <a:rPr lang="de-DE" sz="2400" b="0" smtClean="0"/>
              <a:t>BELÄSTIGUNGEN UND GEWALT</a:t>
            </a:r>
            <a:r>
              <a:rPr lang="de-DE" sz="2400" smtClean="0"/>
              <a:t> </a:t>
            </a:r>
            <a:endParaRPr lang="it-IT" sz="2400" smtClean="0"/>
          </a:p>
        </p:txBody>
      </p:sp>
      <p:sp>
        <p:nvSpPr>
          <p:cNvPr id="56322" name="Segnaposto contenuto 2"/>
          <p:cNvSpPr>
            <a:spLocks noGrp="1"/>
          </p:cNvSpPr>
          <p:nvPr>
            <p:ph idx="1"/>
          </p:nvPr>
        </p:nvSpPr>
        <p:spPr>
          <a:xfrm>
            <a:off x="179388" y="1673225"/>
            <a:ext cx="8678862" cy="5184775"/>
          </a:xfrm>
        </p:spPr>
        <p:txBody>
          <a:bodyPr/>
          <a:lstStyle/>
          <a:p>
            <a:r>
              <a:rPr lang="de-DE" sz="1800" smtClean="0"/>
              <a:t>Es handelt sich um </a:t>
            </a:r>
            <a:r>
              <a:rPr lang="de-DE" sz="1800" u="sng" smtClean="0"/>
              <a:t>Belästigungen</a:t>
            </a:r>
            <a:r>
              <a:rPr lang="de-DE" sz="1800" smtClean="0"/>
              <a:t>, wenn ein oder mehrere Bedienstete oder Führungskräfte in wiederholter Weise in Zusammenhang mit der Arbeit absichtlich schlecht behandelt, bedroht und / oder gedemütigt werden.  </a:t>
            </a:r>
          </a:p>
          <a:p>
            <a:endParaRPr lang="de-DE" sz="1800" smtClean="0"/>
          </a:p>
          <a:p>
            <a:r>
              <a:rPr lang="de-DE" sz="1800" smtClean="0"/>
              <a:t>Wenn ein oder mehrere Bedienstete oder Führungskräfte in Zusammenhang mit der Arbeit bedroht werden, spricht man von </a:t>
            </a:r>
            <a:r>
              <a:rPr lang="de-DE" sz="1800" u="sng" smtClean="0"/>
              <a:t>Gewalt</a:t>
            </a:r>
            <a:r>
              <a:rPr lang="de-DE" sz="1800" smtClean="0"/>
              <a:t>. </a:t>
            </a:r>
          </a:p>
          <a:p>
            <a:endParaRPr lang="de-DE" sz="1800" smtClean="0"/>
          </a:p>
          <a:p>
            <a:pPr>
              <a:buFont typeface="Arial" charset="0"/>
              <a:buNone/>
            </a:pPr>
            <a:r>
              <a:rPr lang="de-DE" sz="1800" smtClean="0"/>
              <a:t>Belästigungen / Gewalt werden von einem oder mehreren Vorgesetzten oder Bediensteten zu folgendem Zweck ausgeübt: </a:t>
            </a:r>
          </a:p>
          <a:p>
            <a:pPr>
              <a:buFont typeface="Arial" charset="0"/>
              <a:buChar char="•"/>
            </a:pPr>
            <a:r>
              <a:rPr lang="de-DE" sz="1800" smtClean="0"/>
              <a:t>Die Würde der betroffenen Person zu verletzen</a:t>
            </a:r>
          </a:p>
          <a:p>
            <a:pPr>
              <a:buFont typeface="Arial" charset="0"/>
              <a:buChar char="•"/>
            </a:pPr>
            <a:r>
              <a:rPr lang="de-DE" sz="1800" smtClean="0"/>
              <a:t>Seiner Gesundheit zu schaden</a:t>
            </a:r>
          </a:p>
          <a:p>
            <a:pPr>
              <a:buFont typeface="Arial" charset="0"/>
              <a:buChar char="•"/>
            </a:pPr>
            <a:r>
              <a:rPr lang="de-DE" sz="1800" smtClean="0"/>
              <a:t>Eine feindliche Umgebung zu schaffen</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2"/>
          <p:cNvSpPr>
            <a:spLocks noGrp="1" noChangeArrowheads="1"/>
          </p:cNvSpPr>
          <p:nvPr>
            <p:ph type="title"/>
          </p:nvPr>
        </p:nvSpPr>
        <p:spPr>
          <a:xfrm>
            <a:off x="684213" y="549275"/>
            <a:ext cx="7770812" cy="1141413"/>
          </a:xfrm>
        </p:spPr>
        <p:txBody>
          <a:bodyPr/>
          <a:lstStyle/>
          <a:p>
            <a:pPr algn="ctr"/>
            <a:r>
              <a:rPr lang="de-DE" smtClean="0"/>
              <a:t>Psychosoziale Risiken</a:t>
            </a:r>
          </a:p>
        </p:txBody>
      </p:sp>
      <p:sp>
        <p:nvSpPr>
          <p:cNvPr id="57346" name="Line 4"/>
          <p:cNvSpPr>
            <a:spLocks noChangeShapeType="1"/>
          </p:cNvSpPr>
          <p:nvPr/>
        </p:nvSpPr>
        <p:spPr bwMode="auto">
          <a:xfrm flipH="1">
            <a:off x="3203575" y="1700213"/>
            <a:ext cx="1296988" cy="360362"/>
          </a:xfrm>
          <a:prstGeom prst="line">
            <a:avLst/>
          </a:prstGeom>
          <a:noFill/>
          <a:ln w="9525">
            <a:solidFill>
              <a:schemeClr val="tx1"/>
            </a:solidFill>
            <a:round/>
            <a:headEnd/>
            <a:tailEnd type="triangle" w="med" len="med"/>
          </a:ln>
        </p:spPr>
        <p:txBody>
          <a:bodyPr/>
          <a:lstStyle/>
          <a:p>
            <a:endParaRPr lang="de-DE"/>
          </a:p>
        </p:txBody>
      </p:sp>
      <p:sp>
        <p:nvSpPr>
          <p:cNvPr id="57347" name="Line 5"/>
          <p:cNvSpPr>
            <a:spLocks noChangeShapeType="1"/>
          </p:cNvSpPr>
          <p:nvPr/>
        </p:nvSpPr>
        <p:spPr bwMode="auto">
          <a:xfrm>
            <a:off x="4500563" y="1700213"/>
            <a:ext cx="935037" cy="433387"/>
          </a:xfrm>
          <a:prstGeom prst="line">
            <a:avLst/>
          </a:prstGeom>
          <a:noFill/>
          <a:ln w="9525">
            <a:solidFill>
              <a:schemeClr val="tx1"/>
            </a:solidFill>
            <a:round/>
            <a:headEnd/>
            <a:tailEnd type="triangle" w="med" len="med"/>
          </a:ln>
        </p:spPr>
        <p:txBody>
          <a:bodyPr/>
          <a:lstStyle/>
          <a:p>
            <a:endParaRPr lang="de-DE"/>
          </a:p>
        </p:txBody>
      </p:sp>
      <p:sp>
        <p:nvSpPr>
          <p:cNvPr id="57348" name="Rettangolo 3"/>
          <p:cNvSpPr>
            <a:spLocks noChangeArrowheads="1"/>
          </p:cNvSpPr>
          <p:nvPr/>
        </p:nvSpPr>
        <p:spPr bwMode="auto">
          <a:xfrm>
            <a:off x="611188" y="2205038"/>
            <a:ext cx="3240087" cy="2087562"/>
          </a:xfrm>
          <a:prstGeom prst="rect">
            <a:avLst/>
          </a:prstGeom>
          <a:solidFill>
            <a:srgbClr val="00B8FF"/>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r>
              <a:rPr lang="de-DE">
                <a:solidFill>
                  <a:schemeClr val="tx1"/>
                </a:solidFill>
              </a:rPr>
              <a:t>Europäische Rahmenvereinbarung über Stress Arbeitsplatz</a:t>
            </a:r>
          </a:p>
          <a:p>
            <a:pPr eaLnBrk="0" hangingPunct="0">
              <a:buClr>
                <a:srgbClr val="000000"/>
              </a:buClr>
              <a:buSzPct val="100000"/>
              <a:buFont typeface="Times New Roman" pitchFamily="18" charset="0"/>
              <a:buNone/>
            </a:pPr>
            <a:r>
              <a:rPr lang="de-DE">
                <a:solidFill>
                  <a:schemeClr val="tx1"/>
                </a:solidFill>
              </a:rPr>
              <a:t>(8.10.2004)</a:t>
            </a:r>
            <a:endParaRPr lang="de-DE" sz="1000">
              <a:solidFill>
                <a:schemeClr val="tx1"/>
              </a:solidFill>
            </a:endParaRPr>
          </a:p>
        </p:txBody>
      </p:sp>
      <p:sp>
        <p:nvSpPr>
          <p:cNvPr id="57349" name="Rettangolo 5"/>
          <p:cNvSpPr>
            <a:spLocks noChangeArrowheads="1"/>
          </p:cNvSpPr>
          <p:nvPr/>
        </p:nvSpPr>
        <p:spPr bwMode="auto">
          <a:xfrm>
            <a:off x="5435600" y="2276475"/>
            <a:ext cx="3240088" cy="2520950"/>
          </a:xfrm>
          <a:prstGeom prst="rect">
            <a:avLst/>
          </a:prstGeom>
          <a:solidFill>
            <a:srgbClr val="00B8FF"/>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r>
              <a:rPr lang="de-DE">
                <a:solidFill>
                  <a:schemeClr val="tx1"/>
                </a:solidFill>
              </a:rPr>
              <a:t>Europäische Rahmenvereinbarung</a:t>
            </a:r>
            <a:r>
              <a:rPr lang="de-DE"/>
              <a:t> </a:t>
            </a:r>
            <a:r>
              <a:rPr lang="de-DE">
                <a:solidFill>
                  <a:schemeClr val="tx1"/>
                </a:solidFill>
              </a:rPr>
              <a:t>zu Belästigungen und Gewalt am Arbeitsplatz </a:t>
            </a:r>
          </a:p>
          <a:p>
            <a:pPr eaLnBrk="0" hangingPunct="0">
              <a:buClr>
                <a:srgbClr val="000000"/>
              </a:buClr>
              <a:buSzPct val="100000"/>
              <a:buFont typeface="Times New Roman" pitchFamily="18" charset="0"/>
              <a:buNone/>
            </a:pPr>
            <a:r>
              <a:rPr lang="de-DE">
                <a:solidFill>
                  <a:schemeClr val="tx1"/>
                </a:solidFill>
              </a:rPr>
              <a:t>(26.04.2007)</a:t>
            </a:r>
          </a:p>
          <a:p>
            <a:pPr eaLnBrk="0" hangingPunct="0">
              <a:buClr>
                <a:srgbClr val="000000"/>
              </a:buClr>
              <a:buSzPct val="100000"/>
              <a:buFont typeface="Times New Roman" pitchFamily="18" charset="0"/>
              <a:buNone/>
            </a:pPr>
            <a:endParaRPr lang="de-DE" sz="1000">
              <a:solidFill>
                <a:schemeClr val="tx1"/>
              </a:solidFill>
            </a:endParaRPr>
          </a:p>
          <a:p>
            <a:pPr eaLnBrk="0" hangingPunct="0">
              <a:buClr>
                <a:srgbClr val="000000"/>
              </a:buClr>
              <a:buSzPct val="100000"/>
              <a:buFont typeface="Times New Roman" pitchFamily="18" charset="0"/>
              <a:buNone/>
            </a:pPr>
            <a:endParaRPr lang="de-DE" sz="1000">
              <a:solidFill>
                <a:schemeClr val="tx1"/>
              </a:solidFill>
            </a:endParaRPr>
          </a:p>
          <a:p>
            <a:pPr eaLnBrk="0" hangingPunct="0">
              <a:buClr>
                <a:srgbClr val="000000"/>
              </a:buClr>
              <a:buSzPct val="100000"/>
              <a:buFont typeface="Times New Roman" pitchFamily="18" charset="0"/>
              <a:buNone/>
            </a:pPr>
            <a:endParaRPr lang="it-IT" sz="120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olo 1"/>
          <p:cNvSpPr>
            <a:spLocks noGrp="1"/>
          </p:cNvSpPr>
          <p:nvPr>
            <p:ph type="title"/>
          </p:nvPr>
        </p:nvSpPr>
        <p:spPr>
          <a:xfrm>
            <a:off x="684213" y="620713"/>
            <a:ext cx="7770812" cy="1141412"/>
          </a:xfrm>
        </p:spPr>
        <p:txBody>
          <a:bodyPr/>
          <a:lstStyle/>
          <a:p>
            <a:r>
              <a:rPr lang="de-DE" smtClean="0"/>
              <a:t>Psychosoziale Phänomene und  Risiken</a:t>
            </a:r>
            <a:endParaRPr lang="it-IT" smtClean="0"/>
          </a:p>
        </p:txBody>
      </p:sp>
      <p:sp>
        <p:nvSpPr>
          <p:cNvPr id="21506" name="Segnaposto contenuto 2"/>
          <p:cNvSpPr>
            <a:spLocks noGrp="1"/>
          </p:cNvSpPr>
          <p:nvPr>
            <p:ph idx="1"/>
          </p:nvPr>
        </p:nvSpPr>
        <p:spPr>
          <a:xfrm>
            <a:off x="684213" y="1989138"/>
            <a:ext cx="7770812" cy="4113212"/>
          </a:xfrm>
        </p:spPr>
        <p:txBody>
          <a:bodyPr/>
          <a:lstStyle/>
          <a:p>
            <a:r>
              <a:rPr lang="de-DE" smtClean="0"/>
              <a:t>   Um ein psychosoziales Risiko zu beschreiben, ist es notwendig, einen möglichen Risikofaktor oder eine Risikoquelle zu identifizieren sowie den Aussetzungsgrad zu bestimmen. Zusätzlich sind die Ressourcen zu berücksichtigen, welche der Person zur Verfügung stehen, damit die Risiken bewältigt werden können. </a:t>
            </a:r>
          </a:p>
          <a:p>
            <a:endParaRPr lang="de-DE" smtClean="0"/>
          </a:p>
          <a:p>
            <a:r>
              <a:rPr lang="de-DE" sz="2000" smtClean="0"/>
              <a:t>RISIKOQUELLE     WECHSELBEZIEHUNG      REAKTION </a:t>
            </a:r>
            <a:endParaRPr lang="it-IT" sz="2000" smtClean="0"/>
          </a:p>
        </p:txBody>
      </p:sp>
      <p:sp>
        <p:nvSpPr>
          <p:cNvPr id="21507" name="Line 6"/>
          <p:cNvSpPr>
            <a:spLocks noChangeShapeType="1"/>
          </p:cNvSpPr>
          <p:nvPr/>
        </p:nvSpPr>
        <p:spPr bwMode="auto">
          <a:xfrm>
            <a:off x="2771775" y="5626100"/>
            <a:ext cx="287338" cy="0"/>
          </a:xfrm>
          <a:prstGeom prst="line">
            <a:avLst/>
          </a:prstGeom>
          <a:noFill/>
          <a:ln w="9525">
            <a:solidFill>
              <a:schemeClr val="tx1"/>
            </a:solidFill>
            <a:round/>
            <a:headEnd/>
            <a:tailEnd type="triangle" w="med" len="med"/>
          </a:ln>
        </p:spPr>
        <p:txBody>
          <a:bodyPr/>
          <a:lstStyle/>
          <a:p>
            <a:endParaRPr lang="de-DE"/>
          </a:p>
        </p:txBody>
      </p:sp>
      <p:sp>
        <p:nvSpPr>
          <p:cNvPr id="21508" name="Line 7"/>
          <p:cNvSpPr>
            <a:spLocks noChangeShapeType="1"/>
          </p:cNvSpPr>
          <p:nvPr/>
        </p:nvSpPr>
        <p:spPr bwMode="auto">
          <a:xfrm>
            <a:off x="6084888" y="5616575"/>
            <a:ext cx="287337" cy="0"/>
          </a:xfrm>
          <a:prstGeom prst="line">
            <a:avLst/>
          </a:prstGeom>
          <a:noFill/>
          <a:ln w="9525">
            <a:solidFill>
              <a:schemeClr val="tx1"/>
            </a:solidFill>
            <a:round/>
            <a:headEnd/>
            <a:tailEnd type="triangle" w="med" len="med"/>
          </a:ln>
        </p:spPr>
        <p:txBody>
          <a:bodyPr/>
          <a:lstStyle/>
          <a:p>
            <a:endParaRPr lang="de-DE"/>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69" name="Titolo 1"/>
          <p:cNvSpPr>
            <a:spLocks noGrp="1"/>
          </p:cNvSpPr>
          <p:nvPr>
            <p:ph type="title"/>
          </p:nvPr>
        </p:nvSpPr>
        <p:spPr>
          <a:xfrm>
            <a:off x="684213" y="620713"/>
            <a:ext cx="7770812" cy="1141412"/>
          </a:xfrm>
        </p:spPr>
        <p:txBody>
          <a:bodyPr/>
          <a:lstStyle/>
          <a:p>
            <a:r>
              <a:rPr lang="de-DE" smtClean="0"/>
              <a:t>Beispiele von missbräuchlichen Verhaltensweisen</a:t>
            </a:r>
            <a:endParaRPr lang="it-IT" smtClean="0"/>
          </a:p>
        </p:txBody>
      </p:sp>
      <p:sp>
        <p:nvSpPr>
          <p:cNvPr id="58370" name="Segnaposto contenuto 2"/>
          <p:cNvSpPr>
            <a:spLocks noGrp="1"/>
          </p:cNvSpPr>
          <p:nvPr>
            <p:ph idx="1"/>
          </p:nvPr>
        </p:nvSpPr>
        <p:spPr/>
        <p:txBody>
          <a:bodyPr/>
          <a:lstStyle/>
          <a:p>
            <a:pPr>
              <a:buFont typeface="Arial" charset="0"/>
              <a:buChar char="•"/>
            </a:pPr>
            <a:r>
              <a:rPr lang="de-DE" smtClean="0"/>
              <a:t>Angriff über Kommunikation (schreien, Vorwürfe machen, Ablehnung des Kontaktes)</a:t>
            </a:r>
          </a:p>
          <a:p>
            <a:pPr>
              <a:buFont typeface="Arial" charset="0"/>
              <a:buChar char="•"/>
            </a:pPr>
            <a:r>
              <a:rPr lang="de-DE" smtClean="0"/>
              <a:t>Angriffe auf die soziale Position</a:t>
            </a:r>
          </a:p>
          <a:p>
            <a:pPr>
              <a:buFont typeface="Arial" charset="0"/>
              <a:buChar char="•"/>
            </a:pPr>
            <a:r>
              <a:rPr lang="de-DE" smtClean="0"/>
              <a:t>Systematische Isolation</a:t>
            </a:r>
          </a:p>
          <a:p>
            <a:pPr>
              <a:buFont typeface="Arial" charset="0"/>
              <a:buChar char="•"/>
            </a:pPr>
            <a:r>
              <a:rPr lang="de-DE" smtClean="0"/>
              <a:t>Angriffe auf die Professionalität</a:t>
            </a:r>
          </a:p>
          <a:p>
            <a:pPr>
              <a:buFont typeface="Arial" charset="0"/>
              <a:buChar char="•"/>
            </a:pPr>
            <a:r>
              <a:rPr lang="de-DE" smtClean="0"/>
              <a:t>Angriffe auf die Gesundheit</a:t>
            </a:r>
          </a:p>
          <a:p>
            <a:endParaRPr lang="it-IT" smtClean="0"/>
          </a:p>
          <a:p>
            <a:endParaRPr lang="de-DE" smtClean="0"/>
          </a:p>
          <a:p>
            <a:endParaRPr lang="it-IT"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Titolo 1"/>
          <p:cNvSpPr>
            <a:spLocks noGrp="1"/>
          </p:cNvSpPr>
          <p:nvPr>
            <p:ph type="title"/>
          </p:nvPr>
        </p:nvSpPr>
        <p:spPr/>
        <p:txBody>
          <a:bodyPr/>
          <a:lstStyle/>
          <a:p>
            <a:r>
              <a:rPr lang="de-DE" smtClean="0"/>
              <a:t>2) Gesetzliche Grundlagen</a:t>
            </a:r>
            <a:endParaRPr lang="it-IT" smtClean="0"/>
          </a:p>
        </p:txBody>
      </p:sp>
      <p:sp>
        <p:nvSpPr>
          <p:cNvPr id="59394" name="Segnaposto contenuto 2"/>
          <p:cNvSpPr>
            <a:spLocks noGrp="1"/>
          </p:cNvSpPr>
          <p:nvPr>
            <p:ph idx="1"/>
          </p:nvPr>
        </p:nvSpPr>
        <p:spPr>
          <a:xfrm>
            <a:off x="684213" y="1844675"/>
            <a:ext cx="7770812" cy="4113213"/>
          </a:xfrm>
        </p:spPr>
        <p:txBody>
          <a:bodyPr/>
          <a:lstStyle/>
          <a:p>
            <a:pPr>
              <a:buFont typeface="Arial" charset="0"/>
              <a:buChar char="•"/>
            </a:pPr>
            <a:r>
              <a:rPr lang="de-DE" b="1" smtClean="0"/>
              <a:t>Europäisches Rahmenabkommen </a:t>
            </a:r>
            <a:r>
              <a:rPr lang="de-DE" smtClean="0"/>
              <a:t>über arbeitsbezogenem Stress vom </a:t>
            </a:r>
            <a:r>
              <a:rPr lang="de-DE" b="1" smtClean="0"/>
              <a:t>8.10.2004</a:t>
            </a:r>
          </a:p>
          <a:p>
            <a:pPr>
              <a:buFont typeface="Arial" charset="0"/>
              <a:buChar char="•"/>
            </a:pPr>
            <a:endParaRPr lang="de-DE" b="1" smtClean="0"/>
          </a:p>
          <a:p>
            <a:pPr>
              <a:buFont typeface="Arial" charset="0"/>
              <a:buChar char="•"/>
            </a:pPr>
            <a:r>
              <a:rPr lang="de-DE" smtClean="0"/>
              <a:t>Am </a:t>
            </a:r>
            <a:r>
              <a:rPr lang="de-DE" b="1" smtClean="0"/>
              <a:t>9.06.2008</a:t>
            </a:r>
            <a:r>
              <a:rPr lang="de-DE" smtClean="0"/>
              <a:t> </a:t>
            </a:r>
            <a:r>
              <a:rPr lang="de-DE" b="1" smtClean="0"/>
              <a:t>Umsetzung </a:t>
            </a:r>
            <a:r>
              <a:rPr lang="de-DE" smtClean="0"/>
              <a:t>des Europäischen Rahmenabkommens </a:t>
            </a:r>
            <a:r>
              <a:rPr lang="de-DE" b="1" smtClean="0"/>
              <a:t>in Italien </a:t>
            </a:r>
            <a:endParaRPr lang="de-DE" smtClean="0"/>
          </a:p>
          <a:p>
            <a:pPr>
              <a:buFont typeface="Arial" charset="0"/>
              <a:buChar char="•"/>
            </a:pPr>
            <a:endParaRPr lang="de-DE" smtClean="0"/>
          </a:p>
          <a:p>
            <a:pPr>
              <a:buFont typeface="Arial" charset="0"/>
              <a:buChar char="•"/>
            </a:pPr>
            <a:r>
              <a:rPr lang="de-DE" b="1" smtClean="0"/>
              <a:t>Art. 28 des GvD. Nr. 81/2008 </a:t>
            </a:r>
            <a:r>
              <a:rPr lang="de-DE" sz="2000" smtClean="0"/>
              <a:t>sieht vor, dass die Risikobewertung alle Risiken für die Sicherheit und Gesundheit der Arbeitnehmerinnen und Arbeitnehmer berücksichtigt, auch jene die durch arbeitsbezogenen Stress bedingt sind und entsprechende Schutzmaßnahmen bestimmt werden.</a:t>
            </a:r>
            <a:endParaRPr lang="it-IT" sz="200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7" name="Titolo 1"/>
          <p:cNvSpPr>
            <a:spLocks noGrp="1"/>
          </p:cNvSpPr>
          <p:nvPr>
            <p:ph type="title"/>
          </p:nvPr>
        </p:nvSpPr>
        <p:spPr/>
        <p:txBody>
          <a:bodyPr/>
          <a:lstStyle/>
          <a:p>
            <a:r>
              <a:rPr lang="de-DE" smtClean="0"/>
              <a:t>Gesetzliche Grundlagen</a:t>
            </a:r>
            <a:endParaRPr lang="it-IT" smtClean="0"/>
          </a:p>
        </p:txBody>
      </p:sp>
      <p:sp>
        <p:nvSpPr>
          <p:cNvPr id="60418" name="Segnaposto contenuto 2"/>
          <p:cNvSpPr>
            <a:spLocks noGrp="1"/>
          </p:cNvSpPr>
          <p:nvPr>
            <p:ph idx="1"/>
          </p:nvPr>
        </p:nvSpPr>
        <p:spPr/>
        <p:txBody>
          <a:bodyPr/>
          <a:lstStyle/>
          <a:p>
            <a:pPr>
              <a:buFont typeface="Arial" charset="0"/>
              <a:buChar char="•"/>
            </a:pPr>
            <a:r>
              <a:rPr lang="de-DE" smtClean="0"/>
              <a:t>Mit dem </a:t>
            </a:r>
            <a:r>
              <a:rPr lang="de-DE" b="1" smtClean="0"/>
              <a:t>GvD.</a:t>
            </a:r>
            <a:r>
              <a:rPr lang="de-DE" smtClean="0"/>
              <a:t> </a:t>
            </a:r>
            <a:r>
              <a:rPr lang="de-DE" b="1" smtClean="0"/>
              <a:t>106/2009 </a:t>
            </a:r>
            <a:r>
              <a:rPr lang="de-DE" smtClean="0"/>
              <a:t>wurde aufgrund der anstehenden Risikobewertung eine Kommission gegründet, mit der Aufgabe Richtlinien für die Analyse und die Kontrolle auszuarbeiten.</a:t>
            </a:r>
          </a:p>
          <a:p>
            <a:pPr>
              <a:buFont typeface="Arial" charset="0"/>
              <a:buChar char="•"/>
            </a:pPr>
            <a:r>
              <a:rPr lang="de-DE" b="1" smtClean="0"/>
              <a:t>18. November 2010 </a:t>
            </a:r>
            <a:r>
              <a:rPr lang="de-DE" smtClean="0"/>
              <a:t>Angaben zu den Methoden von der ständigen Beratungskommission (Rundschreiben des Ministeriums für Arbeit und Sozialpolitik).</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Titolo 1"/>
          <p:cNvSpPr>
            <a:spLocks noGrp="1"/>
          </p:cNvSpPr>
          <p:nvPr>
            <p:ph type="title"/>
          </p:nvPr>
        </p:nvSpPr>
        <p:spPr/>
        <p:txBody>
          <a:bodyPr/>
          <a:lstStyle/>
          <a:p>
            <a:r>
              <a:rPr lang="de-DE" smtClean="0"/>
              <a:t>Gesetzliche Grundlagen</a:t>
            </a:r>
            <a:endParaRPr lang="it-IT" smtClean="0"/>
          </a:p>
        </p:txBody>
      </p:sp>
      <p:sp>
        <p:nvSpPr>
          <p:cNvPr id="61442" name="Segnaposto contenuto 2"/>
          <p:cNvSpPr>
            <a:spLocks noGrp="1"/>
          </p:cNvSpPr>
          <p:nvPr>
            <p:ph idx="1"/>
          </p:nvPr>
        </p:nvSpPr>
        <p:spPr/>
        <p:txBody>
          <a:bodyPr/>
          <a:lstStyle/>
          <a:p>
            <a:pPr marL="0" indent="0"/>
            <a:endParaRPr lang="de-DE" smtClean="0"/>
          </a:p>
          <a:p>
            <a:pPr marL="0" indent="0">
              <a:buFont typeface="Arial" charset="0"/>
              <a:buChar char="•"/>
            </a:pPr>
            <a:r>
              <a:rPr lang="de-DE" b="1" smtClean="0"/>
              <a:t> Januar 2012</a:t>
            </a:r>
          </a:p>
          <a:p>
            <a:pPr marL="0" indent="0"/>
            <a:r>
              <a:rPr lang="de-DE" smtClean="0"/>
              <a:t>Angaben laut Rundschreiben vom 18. November 2010 vom Ministerium für Arbeit zum richtigen Umgang mit dem Risiko und zu den Tätigkeiten des Aufsichtsorganes.  </a:t>
            </a:r>
          </a:p>
          <a:p>
            <a:pPr marL="0" indent="0"/>
            <a:r>
              <a:rPr lang="de-DE" smtClean="0"/>
              <a:t>Interregionale technische Koordination der Prävention an Arbeitsplätzen</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5" name="Titolo 1"/>
          <p:cNvSpPr>
            <a:spLocks noGrp="1"/>
          </p:cNvSpPr>
          <p:nvPr>
            <p:ph type="title"/>
          </p:nvPr>
        </p:nvSpPr>
        <p:spPr>
          <a:xfrm>
            <a:off x="684213" y="836613"/>
            <a:ext cx="7770812" cy="1295400"/>
          </a:xfrm>
        </p:spPr>
        <p:txBody>
          <a:bodyPr/>
          <a:lstStyle/>
          <a:p>
            <a:pPr algn="ctr"/>
            <a:r>
              <a:rPr lang="de-DE" sz="2400" smtClean="0"/>
              <a:t>3) ROLLE DES AUFSICHTSORGANS</a:t>
            </a:r>
            <a:br>
              <a:rPr lang="de-DE" sz="2400" smtClean="0"/>
            </a:br>
            <a:r>
              <a:rPr lang="de-DE" sz="2400" smtClean="0"/>
              <a:t>im Bereich von arbeitsbezogenem Stress</a:t>
            </a:r>
            <a:endParaRPr lang="it-IT" sz="2400" smtClean="0"/>
          </a:p>
        </p:txBody>
      </p:sp>
      <p:sp>
        <p:nvSpPr>
          <p:cNvPr id="62466" name="Rettangolo 2"/>
          <p:cNvSpPr>
            <a:spLocks noChangeArrowheads="1"/>
          </p:cNvSpPr>
          <p:nvPr/>
        </p:nvSpPr>
        <p:spPr bwMode="auto">
          <a:xfrm>
            <a:off x="1116013" y="2420938"/>
            <a:ext cx="6769100" cy="3035300"/>
          </a:xfrm>
          <a:prstGeom prst="rect">
            <a:avLst/>
          </a:prstGeom>
          <a:solidFill>
            <a:srgbClr val="92D050"/>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endParaRPr lang="de-DE">
              <a:solidFill>
                <a:schemeClr val="tx1"/>
              </a:solidFill>
            </a:endParaRPr>
          </a:p>
          <a:p>
            <a:pPr algn="ctr" eaLnBrk="0" hangingPunct="0">
              <a:buClr>
                <a:srgbClr val="000000"/>
              </a:buClr>
              <a:buSzPct val="100000"/>
              <a:buFont typeface="Times New Roman" pitchFamily="18" charset="0"/>
              <a:buNone/>
            </a:pPr>
            <a:r>
              <a:rPr lang="de-DE" sz="2000">
                <a:solidFill>
                  <a:schemeClr val="tx1"/>
                </a:solidFill>
              </a:rPr>
              <a:t>ABTEILUNG ÄRZTLICHES ARBEITSINSPEKTORAT </a:t>
            </a:r>
          </a:p>
          <a:p>
            <a:pPr algn="ctr" eaLnBrk="0" hangingPunct="0">
              <a:buClr>
                <a:srgbClr val="000000"/>
              </a:buClr>
              <a:buSzPct val="100000"/>
              <a:buFont typeface="Times New Roman" pitchFamily="18" charset="0"/>
              <a:buNone/>
            </a:pPr>
            <a:r>
              <a:rPr lang="de-DE" sz="2000">
                <a:solidFill>
                  <a:schemeClr val="tx1"/>
                </a:solidFill>
              </a:rPr>
              <a:t>BETRIEBLICHER DIENST FÜR ARBEITSMEDIZIN</a:t>
            </a:r>
          </a:p>
          <a:p>
            <a:pPr algn="ctr" eaLnBrk="0" hangingPunct="0">
              <a:buClr>
                <a:srgbClr val="000000"/>
              </a:buClr>
              <a:buSzPct val="100000"/>
              <a:buFont typeface="Times New Roman" pitchFamily="18" charset="0"/>
              <a:buNone/>
            </a:pPr>
            <a:r>
              <a:rPr lang="de-DE" sz="2000">
                <a:solidFill>
                  <a:schemeClr val="tx1"/>
                </a:solidFill>
              </a:rPr>
              <a:t>J. Ressel Str.2/F</a:t>
            </a:r>
          </a:p>
          <a:p>
            <a:pPr algn="ctr" eaLnBrk="0" hangingPunct="0">
              <a:buClr>
                <a:srgbClr val="000000"/>
              </a:buClr>
              <a:buSzPct val="100000"/>
              <a:buFont typeface="Times New Roman" pitchFamily="18" charset="0"/>
              <a:buNone/>
            </a:pPr>
            <a:r>
              <a:rPr lang="de-DE" sz="2000">
                <a:solidFill>
                  <a:schemeClr val="tx1"/>
                </a:solidFill>
              </a:rPr>
              <a:t>BOZEN</a:t>
            </a:r>
          </a:p>
          <a:p>
            <a:pPr algn="ctr" eaLnBrk="0" hangingPunct="0">
              <a:buClr>
                <a:srgbClr val="000000"/>
              </a:buClr>
              <a:buSzPct val="100000"/>
              <a:buFont typeface="Times New Roman" pitchFamily="18" charset="0"/>
              <a:buNone/>
            </a:pPr>
            <a:endParaRPr lang="de-DE" sz="2000">
              <a:solidFill>
                <a:schemeClr val="tx1"/>
              </a:solidFill>
            </a:endParaRPr>
          </a:p>
          <a:p>
            <a:pPr algn="ctr" eaLnBrk="0" hangingPunct="0">
              <a:buClr>
                <a:srgbClr val="000000"/>
              </a:buClr>
              <a:buSzPct val="100000"/>
              <a:buFont typeface="Times New Roman" pitchFamily="18" charset="0"/>
              <a:buNone/>
            </a:pPr>
            <a:r>
              <a:rPr lang="de-DE" sz="2000">
                <a:solidFill>
                  <a:schemeClr val="tx1"/>
                </a:solidFill>
              </a:rPr>
              <a:t>SEZIONE ISPETTORATO MEDICO DEL LAVORO</a:t>
            </a:r>
          </a:p>
          <a:p>
            <a:pPr algn="ctr" eaLnBrk="0" hangingPunct="0">
              <a:buClr>
                <a:srgbClr val="000000"/>
              </a:buClr>
              <a:buSzPct val="100000"/>
              <a:buFont typeface="Times New Roman" pitchFamily="18" charset="0"/>
              <a:buNone/>
            </a:pPr>
            <a:r>
              <a:rPr lang="de-DE" sz="2000">
                <a:solidFill>
                  <a:schemeClr val="tx1"/>
                </a:solidFill>
              </a:rPr>
              <a:t>SRVIZIO AZIENDALE DI MEDICINA DEL LAVORO</a:t>
            </a:r>
          </a:p>
          <a:p>
            <a:pPr algn="ctr" eaLnBrk="0" hangingPunct="0">
              <a:buClr>
                <a:srgbClr val="000000"/>
              </a:buClr>
              <a:buSzPct val="100000"/>
              <a:buFont typeface="Times New Roman" pitchFamily="18" charset="0"/>
              <a:buNone/>
            </a:pPr>
            <a:r>
              <a:rPr lang="de-DE" sz="2000">
                <a:solidFill>
                  <a:schemeClr val="tx1"/>
                </a:solidFill>
              </a:rPr>
              <a:t>Via J. Ressel 2/F</a:t>
            </a:r>
            <a:endParaRPr lang="it-IT" sz="2000">
              <a:solidFill>
                <a:schemeClr val="tx1"/>
              </a:solidFill>
            </a:endParaRP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Titolo 1"/>
          <p:cNvSpPr>
            <a:spLocks noGrp="1"/>
          </p:cNvSpPr>
          <p:nvPr>
            <p:ph type="title"/>
          </p:nvPr>
        </p:nvSpPr>
        <p:spPr>
          <a:xfrm>
            <a:off x="755650" y="692150"/>
            <a:ext cx="7770813" cy="1008063"/>
          </a:xfrm>
        </p:spPr>
        <p:txBody>
          <a:bodyPr/>
          <a:lstStyle/>
          <a:p>
            <a:r>
              <a:rPr lang="de-DE" sz="1800" smtClean="0"/>
              <a:t>Das Aufsichtsorgan vor der umfangreichen Problematik von arbeitsbezogenem Stress: verschiedene mögliche Situationen </a:t>
            </a:r>
            <a:endParaRPr lang="it-IT" sz="1800" smtClean="0"/>
          </a:p>
        </p:txBody>
      </p:sp>
      <p:sp>
        <p:nvSpPr>
          <p:cNvPr id="63490" name="Ovale 1"/>
          <p:cNvSpPr>
            <a:spLocks noChangeArrowheads="1"/>
          </p:cNvSpPr>
          <p:nvPr/>
        </p:nvSpPr>
        <p:spPr bwMode="auto">
          <a:xfrm>
            <a:off x="395288" y="1700213"/>
            <a:ext cx="3960812" cy="2593975"/>
          </a:xfrm>
          <a:prstGeom prst="ellipse">
            <a:avLst/>
          </a:prstGeom>
          <a:noFill/>
          <a:ln w="9525" algn="ctr">
            <a:solidFill>
              <a:schemeClr val="tx1"/>
            </a:solidFill>
            <a:round/>
            <a:headEnd/>
            <a:tailEnd/>
          </a:ln>
        </p:spPr>
        <p:txBody>
          <a:bodyPr/>
          <a:lstStyle/>
          <a:p>
            <a:pPr eaLnBrk="0" hangingPunct="0">
              <a:buClr>
                <a:srgbClr val="000000"/>
              </a:buClr>
              <a:buSzPct val="100000"/>
              <a:buFont typeface="Times New Roman" pitchFamily="18" charset="0"/>
              <a:buNone/>
            </a:pPr>
            <a:endParaRPr lang="it-IT"/>
          </a:p>
        </p:txBody>
      </p:sp>
      <p:sp>
        <p:nvSpPr>
          <p:cNvPr id="63491" name="Ovale 4"/>
          <p:cNvSpPr>
            <a:spLocks noChangeArrowheads="1"/>
          </p:cNvSpPr>
          <p:nvPr/>
        </p:nvSpPr>
        <p:spPr bwMode="auto">
          <a:xfrm>
            <a:off x="4643438" y="2154238"/>
            <a:ext cx="3960812" cy="2232025"/>
          </a:xfrm>
          <a:prstGeom prst="ellipse">
            <a:avLst/>
          </a:prstGeom>
          <a:noFill/>
          <a:ln w="9525">
            <a:noFill/>
            <a:round/>
            <a:headEnd/>
            <a:tailEnd/>
          </a:ln>
        </p:spPr>
        <p:txBody>
          <a:bodyPr/>
          <a:lstStyle/>
          <a:p>
            <a:pPr eaLnBrk="0" hangingPunct="0">
              <a:buClr>
                <a:srgbClr val="000000"/>
              </a:buClr>
              <a:buSzPct val="100000"/>
              <a:buFont typeface="Times New Roman" pitchFamily="18" charset="0"/>
              <a:buNone/>
            </a:pPr>
            <a:endParaRPr lang="it-IT"/>
          </a:p>
        </p:txBody>
      </p:sp>
      <p:sp>
        <p:nvSpPr>
          <p:cNvPr id="63492" name="Ovale 5"/>
          <p:cNvSpPr>
            <a:spLocks noChangeArrowheads="1"/>
          </p:cNvSpPr>
          <p:nvPr/>
        </p:nvSpPr>
        <p:spPr bwMode="auto">
          <a:xfrm>
            <a:off x="2268538" y="3573463"/>
            <a:ext cx="4608512" cy="2808287"/>
          </a:xfrm>
          <a:prstGeom prst="ellipse">
            <a:avLst/>
          </a:prstGeom>
          <a:noFill/>
          <a:ln w="9525" algn="ctr">
            <a:solidFill>
              <a:schemeClr val="tx1"/>
            </a:solidFill>
            <a:round/>
            <a:headEnd/>
            <a:tailEnd/>
          </a:ln>
        </p:spPr>
        <p:txBody>
          <a:bodyPr/>
          <a:lstStyle/>
          <a:p>
            <a:pPr eaLnBrk="0" hangingPunct="0">
              <a:buClr>
                <a:srgbClr val="000000"/>
              </a:buClr>
              <a:buSzPct val="100000"/>
              <a:buFont typeface="Times New Roman" pitchFamily="18" charset="0"/>
              <a:buNone/>
            </a:pPr>
            <a:endParaRPr lang="it-IT"/>
          </a:p>
        </p:txBody>
      </p:sp>
      <p:sp>
        <p:nvSpPr>
          <p:cNvPr id="47110" name="CasellaDiTesto 3"/>
          <p:cNvSpPr txBox="1">
            <a:spLocks noChangeArrowheads="1"/>
          </p:cNvSpPr>
          <p:nvPr/>
        </p:nvSpPr>
        <p:spPr bwMode="auto">
          <a:xfrm>
            <a:off x="1116013" y="1989138"/>
            <a:ext cx="2609850" cy="822325"/>
          </a:xfrm>
          <a:prstGeom prst="rect">
            <a:avLst/>
          </a:prstGeom>
          <a:solidFill>
            <a:schemeClr val="accent2">
              <a:lumMod val="20000"/>
              <a:lumOff val="80000"/>
            </a:schemeClr>
          </a:solidFill>
          <a:ln>
            <a:noFill/>
          </a:ln>
        </p:spPr>
        <p:txBody>
          <a:bodyPr>
            <a:spAutoFit/>
          </a:bodyPr>
          <a:lstStyle/>
          <a:p>
            <a:pPr eaLnBrk="0" hangingPunct="0">
              <a:defRPr/>
            </a:pPr>
            <a:r>
              <a:rPr lang="de-DE" sz="1200">
                <a:solidFill>
                  <a:schemeClr val="tx1"/>
                </a:solidFill>
                <a:ea typeface="ＭＳ Ｐゴシック" pitchFamily="34" charset="-128"/>
              </a:rPr>
              <a:t>Vorhandensein von Stress für alle oder einen großen Teil der Bediensteten aufgrund von </a:t>
            </a:r>
            <a:r>
              <a:rPr lang="de-DE" sz="1200">
                <a:solidFill>
                  <a:srgbClr val="F02424"/>
                </a:solidFill>
                <a:ea typeface="ＭＳ Ｐゴシック" pitchFamily="34" charset="-128"/>
              </a:rPr>
              <a:t>organisatorischen Missständen</a:t>
            </a:r>
            <a:r>
              <a:rPr lang="de-DE" sz="1200">
                <a:solidFill>
                  <a:schemeClr val="tx1"/>
                </a:solidFill>
                <a:ea typeface="ＭＳ Ｐゴシック" pitchFamily="34" charset="-128"/>
              </a:rPr>
              <a:t> </a:t>
            </a:r>
            <a:endParaRPr lang="it-IT" sz="1200">
              <a:solidFill>
                <a:srgbClr val="FF0000"/>
              </a:solidFill>
              <a:ea typeface="ＭＳ Ｐゴシック" pitchFamily="34" charset="-128"/>
            </a:endParaRPr>
          </a:p>
        </p:txBody>
      </p:sp>
      <p:sp>
        <p:nvSpPr>
          <p:cNvPr id="63494" name="CasellaDiTesto 9"/>
          <p:cNvSpPr txBox="1">
            <a:spLocks noChangeArrowheads="1"/>
          </p:cNvSpPr>
          <p:nvPr/>
        </p:nvSpPr>
        <p:spPr bwMode="auto">
          <a:xfrm>
            <a:off x="422275" y="2781300"/>
            <a:ext cx="936625" cy="461963"/>
          </a:xfrm>
          <a:prstGeom prst="rect">
            <a:avLst/>
          </a:prstGeom>
          <a:noFill/>
          <a:ln w="9525">
            <a:noFill/>
            <a:miter lim="800000"/>
            <a:headEnd/>
            <a:tailEnd/>
          </a:ln>
        </p:spPr>
        <p:txBody>
          <a:bodyPr>
            <a:spAutoFit/>
          </a:bodyPr>
          <a:lstStyle/>
          <a:p>
            <a:pPr eaLnBrk="0" hangingPunct="0"/>
            <a:endParaRPr lang="it-IT"/>
          </a:p>
        </p:txBody>
      </p:sp>
      <p:sp>
        <p:nvSpPr>
          <p:cNvPr id="63495" name="CasellaDiTesto 11"/>
          <p:cNvSpPr txBox="1">
            <a:spLocks noChangeArrowheads="1"/>
          </p:cNvSpPr>
          <p:nvPr/>
        </p:nvSpPr>
        <p:spPr bwMode="auto">
          <a:xfrm>
            <a:off x="468313" y="3032125"/>
            <a:ext cx="1295400" cy="460375"/>
          </a:xfrm>
          <a:prstGeom prst="rect">
            <a:avLst/>
          </a:prstGeom>
          <a:noFill/>
          <a:ln w="9525">
            <a:noFill/>
            <a:miter lim="800000"/>
            <a:headEnd/>
            <a:tailEnd/>
          </a:ln>
        </p:spPr>
        <p:txBody>
          <a:bodyPr>
            <a:spAutoFit/>
          </a:bodyPr>
          <a:lstStyle/>
          <a:p>
            <a:pPr eaLnBrk="0" hangingPunct="0"/>
            <a:endParaRPr lang="it-IT"/>
          </a:p>
        </p:txBody>
      </p:sp>
      <p:sp>
        <p:nvSpPr>
          <p:cNvPr id="63496" name="CasellaDiTesto 12"/>
          <p:cNvSpPr txBox="1">
            <a:spLocks noChangeArrowheads="1"/>
          </p:cNvSpPr>
          <p:nvPr/>
        </p:nvSpPr>
        <p:spPr bwMode="auto">
          <a:xfrm>
            <a:off x="468313" y="2924175"/>
            <a:ext cx="1582737" cy="457200"/>
          </a:xfrm>
          <a:prstGeom prst="rect">
            <a:avLst/>
          </a:prstGeom>
          <a:noFill/>
          <a:ln w="9525">
            <a:noFill/>
            <a:miter lim="800000"/>
            <a:headEnd/>
            <a:tailEnd/>
          </a:ln>
        </p:spPr>
        <p:txBody>
          <a:bodyPr>
            <a:spAutoFit/>
          </a:bodyPr>
          <a:lstStyle/>
          <a:p>
            <a:pPr eaLnBrk="0" hangingPunct="0"/>
            <a:r>
              <a:rPr lang="de-DE" sz="1200">
                <a:solidFill>
                  <a:schemeClr val="tx1"/>
                </a:solidFill>
              </a:rPr>
              <a:t>Einige Bedienstete leiden </a:t>
            </a:r>
            <a:endParaRPr lang="it-IT" sz="1200">
              <a:solidFill>
                <a:schemeClr val="tx1"/>
              </a:solidFill>
            </a:endParaRPr>
          </a:p>
        </p:txBody>
      </p:sp>
      <p:sp>
        <p:nvSpPr>
          <p:cNvPr id="63497" name="CasellaDiTesto 15"/>
          <p:cNvSpPr txBox="1">
            <a:spLocks noChangeArrowheads="1"/>
          </p:cNvSpPr>
          <p:nvPr/>
        </p:nvSpPr>
        <p:spPr bwMode="auto">
          <a:xfrm>
            <a:off x="2376488" y="2951163"/>
            <a:ext cx="1619250" cy="274637"/>
          </a:xfrm>
          <a:prstGeom prst="rect">
            <a:avLst/>
          </a:prstGeom>
          <a:noFill/>
          <a:ln w="9525">
            <a:noFill/>
            <a:miter lim="800000"/>
            <a:headEnd/>
            <a:tailEnd/>
          </a:ln>
        </p:spPr>
        <p:txBody>
          <a:bodyPr>
            <a:spAutoFit/>
          </a:bodyPr>
          <a:lstStyle/>
          <a:p>
            <a:pPr eaLnBrk="0" hangingPunct="0"/>
            <a:r>
              <a:rPr lang="de-DE" sz="1200">
                <a:solidFill>
                  <a:schemeClr val="tx1"/>
                </a:solidFill>
              </a:rPr>
              <a:t>Andere halten Stand</a:t>
            </a:r>
            <a:endParaRPr lang="it-IT" sz="1200">
              <a:solidFill>
                <a:schemeClr val="tx1"/>
              </a:solidFill>
            </a:endParaRPr>
          </a:p>
        </p:txBody>
      </p:sp>
      <p:sp>
        <p:nvSpPr>
          <p:cNvPr id="63498" name="CasellaDiTesto 16"/>
          <p:cNvSpPr txBox="1">
            <a:spLocks noChangeArrowheads="1"/>
          </p:cNvSpPr>
          <p:nvPr/>
        </p:nvSpPr>
        <p:spPr bwMode="auto">
          <a:xfrm>
            <a:off x="1187450" y="3500438"/>
            <a:ext cx="1870075" cy="457200"/>
          </a:xfrm>
          <a:prstGeom prst="rect">
            <a:avLst/>
          </a:prstGeom>
          <a:noFill/>
          <a:ln w="9525">
            <a:noFill/>
            <a:miter lim="800000"/>
            <a:headEnd/>
            <a:tailEnd/>
          </a:ln>
        </p:spPr>
        <p:txBody>
          <a:bodyPr>
            <a:spAutoFit/>
          </a:bodyPr>
          <a:lstStyle/>
          <a:p>
            <a:pPr eaLnBrk="0" hangingPunct="0"/>
            <a:r>
              <a:rPr lang="de-DE" sz="1200">
                <a:solidFill>
                  <a:schemeClr val="tx1"/>
                </a:solidFill>
              </a:rPr>
              <a:t>Warnsignal („eventi sentinella“) </a:t>
            </a:r>
            <a:endParaRPr lang="it-IT" sz="1200">
              <a:solidFill>
                <a:schemeClr val="tx1"/>
              </a:solidFill>
            </a:endParaRPr>
          </a:p>
        </p:txBody>
      </p:sp>
      <p:cxnSp>
        <p:nvCxnSpPr>
          <p:cNvPr id="63499" name="Connettore 2 19"/>
          <p:cNvCxnSpPr>
            <a:cxnSpLocks noChangeShapeType="1"/>
          </p:cNvCxnSpPr>
          <p:nvPr/>
        </p:nvCxnSpPr>
        <p:spPr bwMode="auto">
          <a:xfrm flipH="1">
            <a:off x="1187450" y="2725738"/>
            <a:ext cx="1081088" cy="177800"/>
          </a:xfrm>
          <a:prstGeom prst="straightConnector1">
            <a:avLst/>
          </a:prstGeom>
          <a:noFill/>
          <a:ln w="9525" algn="ctr">
            <a:solidFill>
              <a:schemeClr val="tx1"/>
            </a:solidFill>
            <a:round/>
            <a:headEnd/>
            <a:tailEnd type="triangle" w="med" len="med"/>
          </a:ln>
        </p:spPr>
      </p:cxnSp>
      <p:cxnSp>
        <p:nvCxnSpPr>
          <p:cNvPr id="63500" name="Connettore 2 21"/>
          <p:cNvCxnSpPr>
            <a:cxnSpLocks noChangeShapeType="1"/>
          </p:cNvCxnSpPr>
          <p:nvPr/>
        </p:nvCxnSpPr>
        <p:spPr bwMode="auto">
          <a:xfrm>
            <a:off x="2268538" y="2781300"/>
            <a:ext cx="503237" cy="161925"/>
          </a:xfrm>
          <a:prstGeom prst="straightConnector1">
            <a:avLst/>
          </a:prstGeom>
          <a:noFill/>
          <a:ln w="9525" algn="ctr">
            <a:solidFill>
              <a:schemeClr val="tx1"/>
            </a:solidFill>
            <a:round/>
            <a:headEnd/>
            <a:tailEnd type="triangle" w="med" len="med"/>
          </a:ln>
        </p:spPr>
      </p:cxnSp>
      <p:cxnSp>
        <p:nvCxnSpPr>
          <p:cNvPr id="63501" name="Connettore 2 25"/>
          <p:cNvCxnSpPr>
            <a:cxnSpLocks noChangeShapeType="1"/>
          </p:cNvCxnSpPr>
          <p:nvPr/>
        </p:nvCxnSpPr>
        <p:spPr bwMode="auto">
          <a:xfrm>
            <a:off x="1692275" y="3213100"/>
            <a:ext cx="0" cy="207963"/>
          </a:xfrm>
          <a:prstGeom prst="straightConnector1">
            <a:avLst/>
          </a:prstGeom>
          <a:noFill/>
          <a:ln w="9525" algn="ctr">
            <a:solidFill>
              <a:schemeClr val="tx1"/>
            </a:solidFill>
            <a:round/>
            <a:headEnd/>
            <a:tailEnd type="triangle" w="med" len="med"/>
          </a:ln>
        </p:spPr>
      </p:cxnSp>
      <p:sp>
        <p:nvSpPr>
          <p:cNvPr id="63502" name="Ovale 27"/>
          <p:cNvSpPr>
            <a:spLocks noChangeArrowheads="1"/>
          </p:cNvSpPr>
          <p:nvPr/>
        </p:nvSpPr>
        <p:spPr bwMode="auto">
          <a:xfrm>
            <a:off x="4643438" y="1700213"/>
            <a:ext cx="3960812" cy="2665412"/>
          </a:xfrm>
          <a:prstGeom prst="ellipse">
            <a:avLst/>
          </a:prstGeom>
          <a:noFill/>
          <a:ln w="9525" algn="ctr">
            <a:solidFill>
              <a:schemeClr val="tx1"/>
            </a:solidFill>
            <a:round/>
            <a:headEnd/>
            <a:tailEnd/>
          </a:ln>
        </p:spPr>
        <p:txBody>
          <a:bodyPr/>
          <a:lstStyle/>
          <a:p>
            <a:pPr eaLnBrk="0" hangingPunct="0">
              <a:buClr>
                <a:srgbClr val="000000"/>
              </a:buClr>
              <a:buSzPct val="100000"/>
              <a:buFont typeface="Times New Roman" pitchFamily="18" charset="0"/>
              <a:buNone/>
            </a:pPr>
            <a:endParaRPr lang="it-IT"/>
          </a:p>
        </p:txBody>
      </p:sp>
      <p:sp>
        <p:nvSpPr>
          <p:cNvPr id="47120" name="CasellaDiTesto 28"/>
          <p:cNvSpPr txBox="1">
            <a:spLocks noChangeArrowheads="1"/>
          </p:cNvSpPr>
          <p:nvPr/>
        </p:nvSpPr>
        <p:spPr bwMode="auto">
          <a:xfrm>
            <a:off x="5364163" y="2060575"/>
            <a:ext cx="2447925" cy="1004888"/>
          </a:xfrm>
          <a:prstGeom prst="rect">
            <a:avLst/>
          </a:prstGeom>
          <a:solidFill>
            <a:schemeClr val="accent2">
              <a:lumMod val="20000"/>
              <a:lumOff val="80000"/>
            </a:schemeClr>
          </a:solidFill>
          <a:ln>
            <a:noFill/>
          </a:ln>
        </p:spPr>
        <p:txBody>
          <a:bodyPr>
            <a:spAutoFit/>
          </a:bodyPr>
          <a:lstStyle/>
          <a:p>
            <a:pPr eaLnBrk="0" hangingPunct="0">
              <a:defRPr/>
            </a:pPr>
            <a:r>
              <a:rPr lang="de-DE" sz="1200">
                <a:solidFill>
                  <a:schemeClr val="tx1"/>
                </a:solidFill>
                <a:ea typeface="ＭＳ Ｐゴシック" pitchFamily="34" charset="-128"/>
              </a:rPr>
              <a:t>Abwesenheit von Stress für die meisten Bediensteten, aber eine/r oder wenige werden gemobbt („costrittività organizzative“)</a:t>
            </a:r>
            <a:endParaRPr lang="it-IT" sz="1200">
              <a:solidFill>
                <a:srgbClr val="FF0000"/>
              </a:solidFill>
              <a:ea typeface="ＭＳ Ｐゴシック" pitchFamily="34" charset="-128"/>
            </a:endParaRPr>
          </a:p>
        </p:txBody>
      </p:sp>
      <p:sp>
        <p:nvSpPr>
          <p:cNvPr id="63504" name="CasellaDiTesto 30"/>
          <p:cNvSpPr txBox="1">
            <a:spLocks noChangeArrowheads="1"/>
          </p:cNvSpPr>
          <p:nvPr/>
        </p:nvSpPr>
        <p:spPr bwMode="auto">
          <a:xfrm>
            <a:off x="7019925" y="3095625"/>
            <a:ext cx="1439863" cy="457200"/>
          </a:xfrm>
          <a:prstGeom prst="rect">
            <a:avLst/>
          </a:prstGeom>
          <a:noFill/>
          <a:ln w="9525">
            <a:noFill/>
            <a:miter lim="800000"/>
            <a:headEnd/>
            <a:tailEnd/>
          </a:ln>
        </p:spPr>
        <p:txBody>
          <a:bodyPr>
            <a:spAutoFit/>
          </a:bodyPr>
          <a:lstStyle/>
          <a:p>
            <a:pPr eaLnBrk="0" hangingPunct="0"/>
            <a:r>
              <a:rPr lang="de-DE" sz="1200">
                <a:solidFill>
                  <a:schemeClr val="tx1"/>
                </a:solidFill>
              </a:rPr>
              <a:t>Moralische Gewalt Mobbing</a:t>
            </a:r>
            <a:endParaRPr lang="it-IT" sz="1200">
              <a:solidFill>
                <a:schemeClr val="tx1"/>
              </a:solidFill>
            </a:endParaRPr>
          </a:p>
        </p:txBody>
      </p:sp>
      <p:sp>
        <p:nvSpPr>
          <p:cNvPr id="47122" name="CasellaDiTesto 31"/>
          <p:cNvSpPr txBox="1">
            <a:spLocks noChangeArrowheads="1"/>
          </p:cNvSpPr>
          <p:nvPr/>
        </p:nvSpPr>
        <p:spPr bwMode="auto">
          <a:xfrm>
            <a:off x="2987675" y="3789363"/>
            <a:ext cx="3168650" cy="639762"/>
          </a:xfrm>
          <a:prstGeom prst="rect">
            <a:avLst/>
          </a:prstGeom>
          <a:solidFill>
            <a:schemeClr val="accent2">
              <a:lumMod val="20000"/>
              <a:lumOff val="80000"/>
            </a:schemeClr>
          </a:solidFill>
          <a:ln>
            <a:noFill/>
          </a:ln>
        </p:spPr>
        <p:txBody>
          <a:bodyPr>
            <a:spAutoFit/>
          </a:bodyPr>
          <a:lstStyle/>
          <a:p>
            <a:pPr eaLnBrk="0" hangingPunct="0">
              <a:defRPr/>
            </a:pPr>
            <a:r>
              <a:rPr lang="de-DE" sz="1200">
                <a:solidFill>
                  <a:schemeClr val="tx1"/>
                </a:solidFill>
                <a:ea typeface="ＭＳ Ｐゴシック" pitchFamily="34" charset="-128"/>
              </a:rPr>
              <a:t>In der Organisation der Arbeit gibt es keine Schwierigkeiten, aber es gibt einen oder wenige empfindsame Personen </a:t>
            </a:r>
            <a:endParaRPr lang="it-IT" sz="1200">
              <a:solidFill>
                <a:schemeClr val="tx1"/>
              </a:solidFill>
              <a:ea typeface="ＭＳ Ｐゴシック" pitchFamily="34" charset="-128"/>
            </a:endParaRPr>
          </a:p>
        </p:txBody>
      </p:sp>
      <p:sp>
        <p:nvSpPr>
          <p:cNvPr id="63506" name="CasellaDiTesto 32"/>
          <p:cNvSpPr txBox="1">
            <a:spLocks noChangeArrowheads="1"/>
          </p:cNvSpPr>
          <p:nvPr/>
        </p:nvSpPr>
        <p:spPr bwMode="auto">
          <a:xfrm>
            <a:off x="2411413" y="4652963"/>
            <a:ext cx="2087562" cy="457200"/>
          </a:xfrm>
          <a:prstGeom prst="rect">
            <a:avLst/>
          </a:prstGeom>
          <a:noFill/>
          <a:ln w="9525">
            <a:noFill/>
            <a:miter lim="800000"/>
            <a:headEnd/>
            <a:tailEnd/>
          </a:ln>
        </p:spPr>
        <p:txBody>
          <a:bodyPr>
            <a:spAutoFit/>
          </a:bodyPr>
          <a:lstStyle/>
          <a:p>
            <a:pPr eaLnBrk="0" hangingPunct="0"/>
            <a:r>
              <a:rPr lang="de-DE" sz="1200">
                <a:solidFill>
                  <a:schemeClr val="tx1"/>
                </a:solidFill>
              </a:rPr>
              <a:t>Problematiken außerhalb der Arbeit</a:t>
            </a:r>
            <a:endParaRPr lang="it-IT" sz="1200">
              <a:solidFill>
                <a:schemeClr val="tx1"/>
              </a:solidFill>
            </a:endParaRPr>
          </a:p>
        </p:txBody>
      </p:sp>
      <p:sp>
        <p:nvSpPr>
          <p:cNvPr id="63507" name="CasellaDiTesto 33"/>
          <p:cNvSpPr txBox="1">
            <a:spLocks noChangeArrowheads="1"/>
          </p:cNvSpPr>
          <p:nvPr/>
        </p:nvSpPr>
        <p:spPr bwMode="auto">
          <a:xfrm>
            <a:off x="4427538" y="4508500"/>
            <a:ext cx="2232025" cy="639763"/>
          </a:xfrm>
          <a:prstGeom prst="rect">
            <a:avLst/>
          </a:prstGeom>
          <a:noFill/>
          <a:ln w="9525">
            <a:noFill/>
            <a:miter lim="800000"/>
            <a:headEnd/>
            <a:tailEnd/>
          </a:ln>
        </p:spPr>
        <p:txBody>
          <a:bodyPr>
            <a:spAutoFit/>
          </a:bodyPr>
          <a:lstStyle/>
          <a:p>
            <a:pPr eaLnBrk="0" hangingPunct="0"/>
            <a:r>
              <a:rPr lang="de-DE" sz="1200">
                <a:solidFill>
                  <a:schemeClr val="tx1"/>
                </a:solidFill>
              </a:rPr>
              <a:t>Psychische Störungen unabhängig von der Arbeit, aber durch die Arbeit verstärkt</a:t>
            </a:r>
            <a:endParaRPr lang="it-IT" sz="1200">
              <a:solidFill>
                <a:schemeClr val="tx1"/>
              </a:solidFill>
            </a:endParaRPr>
          </a:p>
        </p:txBody>
      </p:sp>
      <p:cxnSp>
        <p:nvCxnSpPr>
          <p:cNvPr id="63508" name="Connettore 2 34"/>
          <p:cNvCxnSpPr>
            <a:cxnSpLocks noChangeShapeType="1"/>
          </p:cNvCxnSpPr>
          <p:nvPr/>
        </p:nvCxnSpPr>
        <p:spPr bwMode="auto">
          <a:xfrm>
            <a:off x="6624638" y="2968625"/>
            <a:ext cx="395287" cy="196850"/>
          </a:xfrm>
          <a:prstGeom prst="straightConnector1">
            <a:avLst/>
          </a:prstGeom>
          <a:noFill/>
          <a:ln w="9525" algn="ctr">
            <a:solidFill>
              <a:schemeClr val="tx1"/>
            </a:solidFill>
            <a:round/>
            <a:headEnd/>
            <a:tailEnd type="triangle" w="med" len="med"/>
          </a:ln>
        </p:spPr>
      </p:cxnSp>
      <p:sp>
        <p:nvSpPr>
          <p:cNvPr id="63509" name="CasellaDiTesto 35"/>
          <p:cNvSpPr txBox="1">
            <a:spLocks noChangeArrowheads="1"/>
          </p:cNvSpPr>
          <p:nvPr/>
        </p:nvSpPr>
        <p:spPr bwMode="auto">
          <a:xfrm>
            <a:off x="3132138" y="5229225"/>
            <a:ext cx="2935287" cy="274638"/>
          </a:xfrm>
          <a:prstGeom prst="rect">
            <a:avLst/>
          </a:prstGeom>
          <a:noFill/>
          <a:ln w="9525">
            <a:noFill/>
            <a:miter lim="800000"/>
            <a:headEnd/>
            <a:tailEnd/>
          </a:ln>
        </p:spPr>
        <p:txBody>
          <a:bodyPr>
            <a:spAutoFit/>
          </a:bodyPr>
          <a:lstStyle/>
          <a:p>
            <a:pPr eaLnBrk="0" hangingPunct="0"/>
            <a:r>
              <a:rPr lang="de-DE" sz="1200">
                <a:solidFill>
                  <a:schemeClr val="tx1"/>
                </a:solidFill>
              </a:rPr>
              <a:t>Sie fühlen jedoch Unbehagen / Stress </a:t>
            </a:r>
            <a:endParaRPr lang="it-IT" sz="1200"/>
          </a:p>
        </p:txBody>
      </p:sp>
      <p:sp>
        <p:nvSpPr>
          <p:cNvPr id="63510" name="CasellaDiTesto 36"/>
          <p:cNvSpPr txBox="1">
            <a:spLocks noChangeArrowheads="1"/>
          </p:cNvSpPr>
          <p:nvPr/>
        </p:nvSpPr>
        <p:spPr bwMode="auto">
          <a:xfrm>
            <a:off x="3708400" y="5661025"/>
            <a:ext cx="2520950" cy="639763"/>
          </a:xfrm>
          <a:prstGeom prst="rect">
            <a:avLst/>
          </a:prstGeom>
          <a:noFill/>
          <a:ln w="9525">
            <a:noFill/>
            <a:miter lim="800000"/>
            <a:headEnd/>
            <a:tailEnd/>
          </a:ln>
        </p:spPr>
        <p:txBody>
          <a:bodyPr>
            <a:spAutoFit/>
          </a:bodyPr>
          <a:lstStyle/>
          <a:p>
            <a:pPr eaLnBrk="0" hangingPunct="0"/>
            <a:r>
              <a:rPr lang="de-DE" sz="1200">
                <a:solidFill>
                  <a:schemeClr val="tx1"/>
                </a:solidFill>
              </a:rPr>
              <a:t>Mit Betriebsarzt (über Eignung) bzw. Kommission der Arbeitsmedizin abklären</a:t>
            </a:r>
            <a:endParaRPr lang="it-IT" sz="1200">
              <a:solidFill>
                <a:schemeClr val="tx1"/>
              </a:solidFill>
            </a:endParaRPr>
          </a:p>
        </p:txBody>
      </p:sp>
      <p:cxnSp>
        <p:nvCxnSpPr>
          <p:cNvPr id="63511" name="Connettore 2 38"/>
          <p:cNvCxnSpPr>
            <a:cxnSpLocks noChangeShapeType="1"/>
          </p:cNvCxnSpPr>
          <p:nvPr/>
        </p:nvCxnSpPr>
        <p:spPr bwMode="auto">
          <a:xfrm>
            <a:off x="4284663" y="5516563"/>
            <a:ext cx="0" cy="122237"/>
          </a:xfrm>
          <a:prstGeom prst="straightConnector1">
            <a:avLst/>
          </a:prstGeom>
          <a:noFill/>
          <a:ln w="9525" algn="ctr">
            <a:solidFill>
              <a:schemeClr val="tx1"/>
            </a:solidFill>
            <a:round/>
            <a:headEnd/>
            <a:tailEnd type="triangle" w="med" len="med"/>
          </a:ln>
        </p:spPr>
      </p:cxnSp>
      <p:cxnSp>
        <p:nvCxnSpPr>
          <p:cNvPr id="63512" name="Connettore 2 41"/>
          <p:cNvCxnSpPr>
            <a:cxnSpLocks noChangeShapeType="1"/>
          </p:cNvCxnSpPr>
          <p:nvPr/>
        </p:nvCxnSpPr>
        <p:spPr bwMode="auto">
          <a:xfrm flipH="1">
            <a:off x="4859338" y="5084763"/>
            <a:ext cx="612775" cy="158750"/>
          </a:xfrm>
          <a:prstGeom prst="straightConnector1">
            <a:avLst/>
          </a:prstGeom>
          <a:noFill/>
          <a:ln w="9525" algn="ctr">
            <a:solidFill>
              <a:schemeClr val="tx1"/>
            </a:solidFill>
            <a:round/>
            <a:headEnd/>
            <a:tailEnd type="triangle" w="med" len="med"/>
          </a:ln>
        </p:spPr>
      </p:cxnSp>
      <p:cxnSp>
        <p:nvCxnSpPr>
          <p:cNvPr id="63513" name="Connettore 2 45"/>
          <p:cNvCxnSpPr>
            <a:cxnSpLocks noChangeShapeType="1"/>
          </p:cNvCxnSpPr>
          <p:nvPr/>
        </p:nvCxnSpPr>
        <p:spPr bwMode="auto">
          <a:xfrm>
            <a:off x="3851275" y="4868863"/>
            <a:ext cx="227013" cy="395287"/>
          </a:xfrm>
          <a:prstGeom prst="straightConnector1">
            <a:avLst/>
          </a:prstGeom>
          <a:noFill/>
          <a:ln w="9525" algn="ctr">
            <a:solidFill>
              <a:schemeClr val="tx1"/>
            </a:solidFill>
            <a:round/>
            <a:headEnd/>
            <a:tailEnd type="triangle" w="med" len="med"/>
          </a:ln>
        </p:spPr>
      </p:cxn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3" name="CasellaDiTesto 1"/>
          <p:cNvSpPr txBox="1">
            <a:spLocks noChangeArrowheads="1"/>
          </p:cNvSpPr>
          <p:nvPr/>
        </p:nvSpPr>
        <p:spPr bwMode="auto">
          <a:xfrm>
            <a:off x="1187450" y="836613"/>
            <a:ext cx="2808288" cy="457200"/>
          </a:xfrm>
          <a:prstGeom prst="rect">
            <a:avLst/>
          </a:prstGeom>
          <a:noFill/>
          <a:ln w="9525">
            <a:noFill/>
            <a:miter lim="800000"/>
            <a:headEnd/>
            <a:tailEnd/>
          </a:ln>
        </p:spPr>
        <p:txBody>
          <a:bodyPr>
            <a:spAutoFit/>
          </a:bodyPr>
          <a:lstStyle/>
          <a:p>
            <a:pPr eaLnBrk="0" hangingPunct="0"/>
            <a:r>
              <a:rPr lang="de-DE"/>
              <a:t>Bei</a:t>
            </a:r>
            <a:endParaRPr lang="it-IT"/>
          </a:p>
        </p:txBody>
      </p:sp>
      <p:sp>
        <p:nvSpPr>
          <p:cNvPr id="64514" name="Rettangolo 2"/>
          <p:cNvSpPr>
            <a:spLocks noChangeArrowheads="1"/>
          </p:cNvSpPr>
          <p:nvPr/>
        </p:nvSpPr>
        <p:spPr bwMode="auto">
          <a:xfrm>
            <a:off x="684213" y="1557338"/>
            <a:ext cx="2808287" cy="1150937"/>
          </a:xfrm>
          <a:prstGeom prst="rect">
            <a:avLst/>
          </a:prstGeom>
          <a:solidFill>
            <a:srgbClr val="00B8FF"/>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r>
              <a:rPr lang="de-DE">
                <a:solidFill>
                  <a:schemeClr val="tx1"/>
                </a:solidFill>
              </a:rPr>
              <a:t>Organisatorische Missstände</a:t>
            </a:r>
            <a:endParaRPr lang="it-IT">
              <a:solidFill>
                <a:schemeClr val="tx1"/>
              </a:solidFill>
            </a:endParaRPr>
          </a:p>
        </p:txBody>
      </p:sp>
      <p:sp>
        <p:nvSpPr>
          <p:cNvPr id="64515" name="Rettangolo 3"/>
          <p:cNvSpPr>
            <a:spLocks noChangeArrowheads="1"/>
          </p:cNvSpPr>
          <p:nvPr/>
        </p:nvSpPr>
        <p:spPr bwMode="auto">
          <a:xfrm>
            <a:off x="4437063" y="3198813"/>
            <a:ext cx="269875" cy="460375"/>
          </a:xfrm>
          <a:prstGeom prst="rect">
            <a:avLst/>
          </a:prstGeom>
          <a:noFill/>
          <a:ln w="9525">
            <a:noFill/>
            <a:miter lim="800000"/>
            <a:headEnd/>
            <a:tailEnd/>
          </a:ln>
        </p:spPr>
        <p:txBody>
          <a:bodyPr wrap="none">
            <a:spAutoFit/>
          </a:bodyPr>
          <a:lstStyle/>
          <a:p>
            <a:pPr eaLnBrk="0" hangingPunct="0"/>
            <a:r>
              <a:rPr lang="de-DE">
                <a:solidFill>
                  <a:schemeClr val="tx1"/>
                </a:solidFill>
              </a:rPr>
              <a:t> </a:t>
            </a:r>
            <a:endParaRPr lang="it-IT"/>
          </a:p>
        </p:txBody>
      </p:sp>
      <p:sp>
        <p:nvSpPr>
          <p:cNvPr id="64516" name="Rettangolo 4"/>
          <p:cNvSpPr>
            <a:spLocks noChangeArrowheads="1"/>
          </p:cNvSpPr>
          <p:nvPr/>
        </p:nvSpPr>
        <p:spPr bwMode="auto">
          <a:xfrm>
            <a:off x="684213" y="3198813"/>
            <a:ext cx="2808287" cy="1150937"/>
          </a:xfrm>
          <a:prstGeom prst="rect">
            <a:avLst/>
          </a:prstGeom>
          <a:solidFill>
            <a:srgbClr val="00B8FF"/>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r>
              <a:rPr lang="de-DE">
                <a:solidFill>
                  <a:schemeClr val="tx1"/>
                </a:solidFill>
              </a:rPr>
              <a:t>Moralische Gewalt </a:t>
            </a:r>
            <a:endParaRPr lang="it-IT">
              <a:solidFill>
                <a:schemeClr val="tx1"/>
              </a:solidFill>
            </a:endParaRPr>
          </a:p>
        </p:txBody>
      </p:sp>
      <p:sp>
        <p:nvSpPr>
          <p:cNvPr id="64517" name="Rettangolo 5"/>
          <p:cNvSpPr>
            <a:spLocks noChangeArrowheads="1"/>
          </p:cNvSpPr>
          <p:nvPr/>
        </p:nvSpPr>
        <p:spPr bwMode="auto">
          <a:xfrm>
            <a:off x="684213" y="4868863"/>
            <a:ext cx="2808287" cy="1152525"/>
          </a:xfrm>
          <a:prstGeom prst="rect">
            <a:avLst/>
          </a:prstGeom>
          <a:solidFill>
            <a:srgbClr val="00B8FF"/>
          </a:solidFill>
          <a:ln w="9525" algn="ctr">
            <a:solidFill>
              <a:schemeClr val="tx1"/>
            </a:solidFill>
            <a:round/>
            <a:headEnd/>
            <a:tailEnd/>
          </a:ln>
        </p:spPr>
        <p:txBody>
          <a:bodyPr/>
          <a:lstStyle/>
          <a:p>
            <a:pPr eaLnBrk="0" hangingPunct="0">
              <a:buClr>
                <a:srgbClr val="000000"/>
              </a:buClr>
              <a:buSzPct val="100000"/>
              <a:buFont typeface="Times New Roman" pitchFamily="18" charset="0"/>
              <a:buNone/>
            </a:pPr>
            <a:r>
              <a:rPr lang="de-DE">
                <a:solidFill>
                  <a:schemeClr val="tx1"/>
                </a:solidFill>
              </a:rPr>
              <a:t>Überanfälligkeit auf Stress</a:t>
            </a:r>
            <a:endParaRPr lang="it-IT">
              <a:solidFill>
                <a:schemeClr val="tx1"/>
              </a:solidFill>
            </a:endParaRPr>
          </a:p>
        </p:txBody>
      </p:sp>
      <p:cxnSp>
        <p:nvCxnSpPr>
          <p:cNvPr id="64518" name="Connettore 2 7"/>
          <p:cNvCxnSpPr>
            <a:cxnSpLocks noChangeShapeType="1"/>
            <a:stCxn id="64514" idx="3"/>
          </p:cNvCxnSpPr>
          <p:nvPr/>
        </p:nvCxnSpPr>
        <p:spPr bwMode="auto">
          <a:xfrm>
            <a:off x="3492500" y="2133600"/>
            <a:ext cx="1584325" cy="0"/>
          </a:xfrm>
          <a:prstGeom prst="straightConnector1">
            <a:avLst/>
          </a:prstGeom>
          <a:noFill/>
          <a:ln w="9525" algn="ctr">
            <a:solidFill>
              <a:schemeClr val="tx1"/>
            </a:solidFill>
            <a:round/>
            <a:headEnd/>
            <a:tailEnd type="triangle" w="med" len="med"/>
          </a:ln>
        </p:spPr>
      </p:cxnSp>
      <p:cxnSp>
        <p:nvCxnSpPr>
          <p:cNvPr id="64519" name="Connettore 2 9"/>
          <p:cNvCxnSpPr>
            <a:cxnSpLocks noChangeShapeType="1"/>
            <a:stCxn id="64516" idx="3"/>
          </p:cNvCxnSpPr>
          <p:nvPr/>
        </p:nvCxnSpPr>
        <p:spPr bwMode="auto">
          <a:xfrm>
            <a:off x="3492500" y="3773488"/>
            <a:ext cx="1366838" cy="0"/>
          </a:xfrm>
          <a:prstGeom prst="straightConnector1">
            <a:avLst/>
          </a:prstGeom>
          <a:noFill/>
          <a:ln w="9525" algn="ctr">
            <a:solidFill>
              <a:schemeClr val="tx1"/>
            </a:solidFill>
            <a:round/>
            <a:headEnd/>
            <a:tailEnd type="triangle" w="med" len="med"/>
          </a:ln>
        </p:spPr>
      </p:cxnSp>
      <p:cxnSp>
        <p:nvCxnSpPr>
          <p:cNvPr id="64520" name="Connettore 2 11"/>
          <p:cNvCxnSpPr>
            <a:cxnSpLocks noChangeShapeType="1"/>
            <a:stCxn id="64517" idx="3"/>
          </p:cNvCxnSpPr>
          <p:nvPr/>
        </p:nvCxnSpPr>
        <p:spPr bwMode="auto">
          <a:xfrm>
            <a:off x="3492500" y="5445125"/>
            <a:ext cx="1366838" cy="0"/>
          </a:xfrm>
          <a:prstGeom prst="straightConnector1">
            <a:avLst/>
          </a:prstGeom>
          <a:noFill/>
          <a:ln w="9525" algn="ctr">
            <a:solidFill>
              <a:schemeClr val="tx1"/>
            </a:solidFill>
            <a:round/>
            <a:headEnd/>
            <a:tailEnd type="triangle" w="med" len="med"/>
          </a:ln>
        </p:spPr>
      </p:cxnSp>
      <p:sp>
        <p:nvSpPr>
          <p:cNvPr id="47120" name="CasellaDiTesto 28"/>
          <p:cNvSpPr txBox="1">
            <a:spLocks noChangeArrowheads="1"/>
          </p:cNvSpPr>
          <p:nvPr/>
        </p:nvSpPr>
        <p:spPr bwMode="auto">
          <a:xfrm>
            <a:off x="5219700" y="1700213"/>
            <a:ext cx="3563938" cy="822325"/>
          </a:xfrm>
          <a:prstGeom prst="rect">
            <a:avLst/>
          </a:prstGeom>
          <a:solidFill>
            <a:schemeClr val="accent2">
              <a:lumMod val="20000"/>
              <a:lumOff val="80000"/>
            </a:schemeClr>
          </a:solidFill>
          <a:ln>
            <a:noFill/>
          </a:ln>
        </p:spPr>
        <p:txBody>
          <a:bodyPr>
            <a:spAutoFit/>
          </a:bodyPr>
          <a:lstStyle/>
          <a:p>
            <a:pPr eaLnBrk="0" hangingPunct="0">
              <a:defRPr/>
            </a:pPr>
            <a:r>
              <a:rPr lang="de-DE" sz="1200" b="1">
                <a:solidFill>
                  <a:schemeClr val="tx1"/>
                </a:solidFill>
                <a:ea typeface="ＭＳ Ｐゴシック" pitchFamily="34" charset="-128"/>
              </a:rPr>
              <a:t>Das Aufsichtsorgan hat alle Eingriffsmöglichkeiten indem die Risikobewertung arbeitsbezogener Stress und die Schutzmaßnahmen überprüft werden</a:t>
            </a:r>
            <a:endParaRPr lang="it-IT" sz="1200" b="1">
              <a:solidFill>
                <a:srgbClr val="FF0000"/>
              </a:solidFill>
              <a:ea typeface="ＭＳ Ｐゴシック" pitchFamily="34" charset="-128"/>
            </a:endParaRPr>
          </a:p>
        </p:txBody>
      </p:sp>
      <p:sp>
        <p:nvSpPr>
          <p:cNvPr id="2" name="CasellaDiTesto 28"/>
          <p:cNvSpPr txBox="1">
            <a:spLocks noChangeArrowheads="1"/>
          </p:cNvSpPr>
          <p:nvPr/>
        </p:nvSpPr>
        <p:spPr bwMode="auto">
          <a:xfrm>
            <a:off x="5292725" y="3429000"/>
            <a:ext cx="3563938" cy="639763"/>
          </a:xfrm>
          <a:prstGeom prst="rect">
            <a:avLst/>
          </a:prstGeom>
          <a:solidFill>
            <a:schemeClr val="accent2">
              <a:lumMod val="20000"/>
              <a:lumOff val="80000"/>
            </a:schemeClr>
          </a:solidFill>
          <a:ln>
            <a:noFill/>
          </a:ln>
        </p:spPr>
        <p:txBody>
          <a:bodyPr>
            <a:spAutoFit/>
          </a:bodyPr>
          <a:lstStyle/>
          <a:p>
            <a:pPr eaLnBrk="0" hangingPunct="0">
              <a:defRPr/>
            </a:pPr>
            <a:r>
              <a:rPr lang="de-DE" sz="1200" b="1">
                <a:solidFill>
                  <a:schemeClr val="tx1"/>
                </a:solidFill>
                <a:ea typeface="ＭＳ Ｐゴシック" pitchFamily="34" charset="-128"/>
              </a:rPr>
              <a:t>Das Aufsichtsorgan hat eine beschränkte Möglichkeit einzugreifen, weil ein entsprechendes Gesetz fehlt</a:t>
            </a:r>
            <a:endParaRPr lang="it-IT" sz="1200" b="1">
              <a:solidFill>
                <a:srgbClr val="FF0000"/>
              </a:solidFill>
              <a:ea typeface="ＭＳ Ｐゴシック" pitchFamily="34" charset="-128"/>
            </a:endParaRPr>
          </a:p>
        </p:txBody>
      </p:sp>
      <p:sp>
        <p:nvSpPr>
          <p:cNvPr id="3" name="CasellaDiTesto 28"/>
          <p:cNvSpPr txBox="1">
            <a:spLocks noChangeArrowheads="1"/>
          </p:cNvSpPr>
          <p:nvPr/>
        </p:nvSpPr>
        <p:spPr bwMode="auto">
          <a:xfrm>
            <a:off x="5364163" y="5013325"/>
            <a:ext cx="3563937" cy="822325"/>
          </a:xfrm>
          <a:prstGeom prst="rect">
            <a:avLst/>
          </a:prstGeom>
          <a:solidFill>
            <a:schemeClr val="accent2">
              <a:lumMod val="20000"/>
              <a:lumOff val="80000"/>
            </a:schemeClr>
          </a:solidFill>
          <a:ln>
            <a:noFill/>
          </a:ln>
        </p:spPr>
        <p:txBody>
          <a:bodyPr>
            <a:spAutoFit/>
          </a:bodyPr>
          <a:lstStyle/>
          <a:p>
            <a:pPr eaLnBrk="0" hangingPunct="0">
              <a:defRPr/>
            </a:pPr>
            <a:r>
              <a:rPr lang="de-DE" sz="1200" b="1">
                <a:solidFill>
                  <a:schemeClr val="tx1"/>
                </a:solidFill>
                <a:ea typeface="ＭＳ Ｐゴシック" pitchFamily="34" charset="-128"/>
              </a:rPr>
              <a:t>Das Aufsichtsorgan hat die Möglichkeit die Arbeit des Betriebsarztes und die Einhaltung der Pflichten des Arbeitgebers (Art. 18, Absatz.1, Buchstabe c) zu überprüfen</a:t>
            </a:r>
            <a:endParaRPr lang="it-IT" sz="1200" b="1">
              <a:solidFill>
                <a:srgbClr val="FF0000"/>
              </a:solidFill>
              <a:ea typeface="ＭＳ Ｐゴシック" pitchFamily="34" charset="-128"/>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Titolo 1"/>
          <p:cNvSpPr>
            <a:spLocks noGrp="1"/>
          </p:cNvSpPr>
          <p:nvPr>
            <p:ph type="title"/>
          </p:nvPr>
        </p:nvSpPr>
        <p:spPr>
          <a:xfrm>
            <a:off x="685800" y="981075"/>
            <a:ext cx="7770813" cy="768350"/>
          </a:xfrm>
        </p:spPr>
        <p:txBody>
          <a:bodyPr/>
          <a:lstStyle/>
          <a:p>
            <a:r>
              <a:rPr lang="de-DE" sz="1800" smtClean="0"/>
              <a:t>ROLLE DES AUFSICHTSORGANS</a:t>
            </a:r>
            <a:br>
              <a:rPr lang="de-DE" sz="1800" smtClean="0"/>
            </a:br>
            <a:r>
              <a:rPr lang="de-DE" sz="1800" smtClean="0"/>
              <a:t>im Bereich von arbeitsbezogenen Stress</a:t>
            </a:r>
            <a:endParaRPr lang="it-IT" sz="1800" smtClean="0"/>
          </a:p>
        </p:txBody>
      </p:sp>
      <p:sp>
        <p:nvSpPr>
          <p:cNvPr id="65538" name="CasellaDiTesto 2"/>
          <p:cNvSpPr txBox="1">
            <a:spLocks noChangeArrowheads="1"/>
          </p:cNvSpPr>
          <p:nvPr/>
        </p:nvSpPr>
        <p:spPr bwMode="auto">
          <a:xfrm>
            <a:off x="685800" y="2852738"/>
            <a:ext cx="6838950" cy="457200"/>
          </a:xfrm>
          <a:prstGeom prst="rect">
            <a:avLst/>
          </a:prstGeom>
          <a:noFill/>
          <a:ln w="9525">
            <a:noFill/>
            <a:miter lim="800000"/>
            <a:headEnd/>
            <a:tailEnd/>
          </a:ln>
        </p:spPr>
        <p:txBody>
          <a:bodyPr>
            <a:spAutoFit/>
          </a:bodyPr>
          <a:lstStyle/>
          <a:p>
            <a:pPr eaLnBrk="0" hangingPunct="0"/>
            <a:r>
              <a:rPr lang="de-DE">
                <a:solidFill>
                  <a:schemeClr val="tx1"/>
                </a:solidFill>
              </a:rPr>
              <a:t>- Unterstützung und Weiterbildung</a:t>
            </a:r>
            <a:endParaRPr lang="it-IT"/>
          </a:p>
        </p:txBody>
      </p:sp>
      <p:sp>
        <p:nvSpPr>
          <p:cNvPr id="65539" name="CasellaDiTesto 3"/>
          <p:cNvSpPr txBox="1">
            <a:spLocks noChangeArrowheads="1"/>
          </p:cNvSpPr>
          <p:nvPr/>
        </p:nvSpPr>
        <p:spPr bwMode="auto">
          <a:xfrm>
            <a:off x="685800" y="3573463"/>
            <a:ext cx="7126288" cy="1676400"/>
          </a:xfrm>
          <a:prstGeom prst="rect">
            <a:avLst/>
          </a:prstGeom>
          <a:noFill/>
          <a:ln w="9525">
            <a:noFill/>
            <a:miter lim="800000"/>
            <a:headEnd/>
            <a:tailEnd/>
          </a:ln>
        </p:spPr>
        <p:txBody>
          <a:bodyPr>
            <a:spAutoFit/>
          </a:bodyPr>
          <a:lstStyle/>
          <a:p>
            <a:pPr eaLnBrk="0" hangingPunct="0">
              <a:buFontTx/>
              <a:buChar char="-"/>
            </a:pPr>
            <a:r>
              <a:rPr lang="de-DE">
                <a:solidFill>
                  <a:schemeClr val="tx1"/>
                </a:solidFill>
              </a:rPr>
              <a:t> Überwachung: </a:t>
            </a:r>
            <a:r>
              <a:rPr lang="de-DE" sz="1600">
                <a:solidFill>
                  <a:schemeClr val="tx1"/>
                </a:solidFill>
              </a:rPr>
              <a:t>auf Anfrage oder Eigeninitiative in Bezug aufgrund eines angenommenen Risikos</a:t>
            </a:r>
          </a:p>
          <a:p>
            <a:pPr eaLnBrk="0" hangingPunct="0">
              <a:buFontTx/>
              <a:buChar char="-"/>
            </a:pPr>
            <a:endParaRPr lang="de-DE" sz="1600">
              <a:solidFill>
                <a:schemeClr val="tx1"/>
              </a:solidFill>
            </a:endParaRPr>
          </a:p>
          <a:p>
            <a:pPr eaLnBrk="0" hangingPunct="0">
              <a:buFont typeface="Arial" charset="0"/>
              <a:buChar char="•"/>
            </a:pPr>
            <a:r>
              <a:rPr lang="de-DE">
                <a:solidFill>
                  <a:schemeClr val="tx1"/>
                </a:solidFill>
              </a:rPr>
              <a:t>     Angemessene Vorbeugemaßnahmen</a:t>
            </a:r>
          </a:p>
          <a:p>
            <a:pPr eaLnBrk="0" hangingPunct="0">
              <a:buFont typeface="Arial" charset="0"/>
              <a:buChar char="•"/>
            </a:pPr>
            <a:r>
              <a:rPr lang="de-DE">
                <a:solidFill>
                  <a:schemeClr val="tx1"/>
                </a:solidFill>
              </a:rPr>
              <a:t>     Mindestvoraussetzungen für die Bewertung</a:t>
            </a:r>
            <a:endParaRPr lang="it-IT"/>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1" name="Titolo 1"/>
          <p:cNvSpPr>
            <a:spLocks noGrp="1"/>
          </p:cNvSpPr>
          <p:nvPr>
            <p:ph type="title"/>
          </p:nvPr>
        </p:nvSpPr>
        <p:spPr/>
        <p:txBody>
          <a:bodyPr/>
          <a:lstStyle/>
          <a:p>
            <a:r>
              <a:rPr lang="de-DE" smtClean="0"/>
              <a:t>Mindestvoraussetzungen an die Bewertung arbeitsbezogener Stress</a:t>
            </a:r>
            <a:endParaRPr lang="it-IT" smtClean="0"/>
          </a:p>
        </p:txBody>
      </p:sp>
      <p:sp>
        <p:nvSpPr>
          <p:cNvPr id="66562" name="CasellaDiTesto 2"/>
          <p:cNvSpPr txBox="1">
            <a:spLocks noChangeArrowheads="1"/>
          </p:cNvSpPr>
          <p:nvPr/>
        </p:nvSpPr>
        <p:spPr bwMode="auto">
          <a:xfrm>
            <a:off x="715963" y="1776413"/>
            <a:ext cx="6735762" cy="2105025"/>
          </a:xfrm>
          <a:prstGeom prst="rect">
            <a:avLst/>
          </a:prstGeom>
          <a:noFill/>
          <a:ln w="9525">
            <a:noFill/>
            <a:miter lim="800000"/>
            <a:headEnd/>
            <a:tailEnd/>
          </a:ln>
        </p:spPr>
        <p:txBody>
          <a:bodyPr>
            <a:spAutoFit/>
          </a:bodyPr>
          <a:lstStyle/>
          <a:p>
            <a:pPr eaLnBrk="0" hangingPunct="0"/>
            <a:r>
              <a:rPr lang="de-DE" i="1">
                <a:solidFill>
                  <a:schemeClr val="tx1"/>
                </a:solidFill>
              </a:rPr>
              <a:t>Laut Artikel 28, Absatz 2 des GvD. 81/08</a:t>
            </a:r>
            <a:r>
              <a:rPr lang="de-DE">
                <a:solidFill>
                  <a:schemeClr val="tx1"/>
                </a:solidFill>
              </a:rPr>
              <a:t>:</a:t>
            </a:r>
          </a:p>
          <a:p>
            <a:pPr eaLnBrk="0" hangingPunct="0">
              <a:buFont typeface="Arial" charset="0"/>
              <a:buChar char="•"/>
            </a:pPr>
            <a:r>
              <a:rPr lang="de-DE" sz="1800">
                <a:solidFill>
                  <a:schemeClr val="tx1"/>
                </a:solidFill>
              </a:rPr>
              <a:t> Dokument der Risikobewertung  </a:t>
            </a:r>
          </a:p>
          <a:p>
            <a:pPr eaLnBrk="0" hangingPunct="0">
              <a:buFont typeface="Arial" charset="0"/>
              <a:buChar char="•"/>
            </a:pPr>
            <a:r>
              <a:rPr lang="de-DE" sz="1800">
                <a:solidFill>
                  <a:schemeClr val="tx1"/>
                </a:solidFill>
              </a:rPr>
              <a:t> Angewendete Kriterien </a:t>
            </a:r>
          </a:p>
          <a:p>
            <a:pPr eaLnBrk="0" hangingPunct="0">
              <a:buFont typeface="Arial" charset="0"/>
              <a:buChar char="•"/>
            </a:pPr>
            <a:r>
              <a:rPr lang="de-DE" sz="1800">
                <a:solidFill>
                  <a:schemeClr val="tx1"/>
                </a:solidFill>
              </a:rPr>
              <a:t> Ergebnisse </a:t>
            </a:r>
          </a:p>
          <a:p>
            <a:pPr eaLnBrk="0" hangingPunct="0">
              <a:buFont typeface="Arial" charset="0"/>
              <a:buChar char="•"/>
            </a:pPr>
            <a:r>
              <a:rPr lang="de-DE" sz="1800">
                <a:solidFill>
                  <a:schemeClr val="tx1"/>
                </a:solidFill>
              </a:rPr>
              <a:t> Korrekturmaßnahmen</a:t>
            </a:r>
          </a:p>
          <a:p>
            <a:pPr eaLnBrk="0" hangingPunct="0">
              <a:buFont typeface="Arial" charset="0"/>
              <a:buChar char="•"/>
            </a:pPr>
            <a:r>
              <a:rPr lang="de-DE" sz="1800">
                <a:solidFill>
                  <a:schemeClr val="tx1"/>
                </a:solidFill>
              </a:rPr>
              <a:t> Verbesserungsmaßnahmen</a:t>
            </a:r>
          </a:p>
          <a:p>
            <a:pPr eaLnBrk="0" hangingPunct="0">
              <a:buFont typeface="Arial" charset="0"/>
              <a:buChar char="•"/>
            </a:pPr>
            <a:r>
              <a:rPr lang="de-DE" sz="1800">
                <a:solidFill>
                  <a:schemeClr val="tx1"/>
                </a:solidFill>
              </a:rPr>
              <a:t> Umsetzungsplan (Programm der Maßnahmen wer was macht)</a:t>
            </a:r>
            <a:endParaRPr lang="it-IT">
              <a:solidFill>
                <a:schemeClr val="tx1"/>
              </a:solidFill>
            </a:endParaRPr>
          </a:p>
        </p:txBody>
      </p:sp>
      <p:sp>
        <p:nvSpPr>
          <p:cNvPr id="66563" name="CasellaDiTesto 3"/>
          <p:cNvSpPr txBox="1">
            <a:spLocks noChangeArrowheads="1"/>
          </p:cNvSpPr>
          <p:nvPr/>
        </p:nvSpPr>
        <p:spPr bwMode="auto">
          <a:xfrm>
            <a:off x="1619250" y="4076700"/>
            <a:ext cx="7345363" cy="2195513"/>
          </a:xfrm>
          <a:prstGeom prst="rect">
            <a:avLst/>
          </a:prstGeom>
          <a:noFill/>
          <a:ln w="9525">
            <a:noFill/>
            <a:miter lim="800000"/>
            <a:headEnd/>
            <a:tailEnd/>
          </a:ln>
        </p:spPr>
        <p:txBody>
          <a:bodyPr>
            <a:spAutoFit/>
          </a:bodyPr>
          <a:lstStyle/>
          <a:p>
            <a:pPr eaLnBrk="0" hangingPunct="0"/>
            <a:r>
              <a:rPr lang="de-DE" i="1">
                <a:solidFill>
                  <a:schemeClr val="tx1"/>
                </a:solidFill>
              </a:rPr>
              <a:t>Gemäß den Angaben der Beratungskommission Art. 28, Abs. 1 bis</a:t>
            </a:r>
            <a:r>
              <a:rPr lang="de-DE">
                <a:solidFill>
                  <a:schemeClr val="tx1"/>
                </a:solidFill>
              </a:rPr>
              <a:t>:</a:t>
            </a:r>
          </a:p>
          <a:p>
            <a:pPr eaLnBrk="0" hangingPunct="0">
              <a:buFont typeface="Arial" charset="0"/>
              <a:buChar char="•"/>
            </a:pPr>
            <a:r>
              <a:rPr lang="de-DE" sz="1800">
                <a:solidFill>
                  <a:schemeClr val="tx1"/>
                </a:solidFill>
              </a:rPr>
              <a:t> Warnsignale (eventi sentinella), Faktoren für Kontext und Inhalt</a:t>
            </a:r>
          </a:p>
          <a:p>
            <a:pPr eaLnBrk="0" hangingPunct="0">
              <a:buFont typeface="Arial" charset="0"/>
              <a:buChar char="•"/>
            </a:pPr>
            <a:r>
              <a:rPr lang="de-DE" sz="1800">
                <a:solidFill>
                  <a:schemeClr val="tx1"/>
                </a:solidFill>
              </a:rPr>
              <a:t> Anhörung der Bediensteten und / oder Sicherheitssprecher/-in</a:t>
            </a:r>
          </a:p>
          <a:p>
            <a:pPr eaLnBrk="0" hangingPunct="0">
              <a:buFont typeface="Arial" charset="0"/>
              <a:buChar char="•"/>
            </a:pPr>
            <a:r>
              <a:rPr lang="de-DE" sz="1800">
                <a:solidFill>
                  <a:schemeClr val="tx1"/>
                </a:solidFill>
              </a:rPr>
              <a:t> Wenn arbeitsbezogener Stress festgestellt wird, dann sind Korrekturmaßnahmen umzusetzen und eventuell die vertiefende  Bewertung durchzuführen</a:t>
            </a:r>
            <a:endParaRPr lang="it-IT">
              <a:solidFill>
                <a:schemeClr val="tx1"/>
              </a:solidFill>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5" name="Titolo 1"/>
          <p:cNvSpPr>
            <a:spLocks noGrp="1"/>
          </p:cNvSpPr>
          <p:nvPr>
            <p:ph type="title"/>
          </p:nvPr>
        </p:nvSpPr>
        <p:spPr>
          <a:xfrm>
            <a:off x="684213" y="692150"/>
            <a:ext cx="7770812" cy="504825"/>
          </a:xfrm>
        </p:spPr>
        <p:txBody>
          <a:bodyPr/>
          <a:lstStyle/>
          <a:p>
            <a:r>
              <a:rPr lang="de-DE" sz="2400" smtClean="0"/>
              <a:t>Mindestinhalte der Risikobewertung</a:t>
            </a:r>
            <a:endParaRPr lang="it-IT" sz="2400" smtClean="0"/>
          </a:p>
        </p:txBody>
      </p:sp>
      <p:sp>
        <p:nvSpPr>
          <p:cNvPr id="67586" name="CasellaDiTesto 2"/>
          <p:cNvSpPr txBox="1">
            <a:spLocks noChangeArrowheads="1"/>
          </p:cNvSpPr>
          <p:nvPr/>
        </p:nvSpPr>
        <p:spPr bwMode="auto">
          <a:xfrm>
            <a:off x="611188" y="1196975"/>
            <a:ext cx="7918450" cy="5310188"/>
          </a:xfrm>
          <a:prstGeom prst="rect">
            <a:avLst/>
          </a:prstGeom>
          <a:noFill/>
          <a:ln w="9525">
            <a:noFill/>
            <a:miter lim="800000"/>
            <a:headEnd/>
            <a:tailEnd/>
          </a:ln>
        </p:spPr>
        <p:txBody>
          <a:bodyPr>
            <a:spAutoFit/>
          </a:bodyPr>
          <a:lstStyle/>
          <a:p>
            <a:pPr marL="285750" indent="-285750" eaLnBrk="0" hangingPunct="0">
              <a:buFont typeface="Arial" charset="0"/>
              <a:buChar char="•"/>
            </a:pPr>
            <a:r>
              <a:rPr lang="de-DE" sz="1800" i="1">
                <a:solidFill>
                  <a:srgbClr val="C00000"/>
                </a:solidFill>
              </a:rPr>
              <a:t>Beschreibung der Arbeitsorganisation</a:t>
            </a:r>
          </a:p>
          <a:p>
            <a:pPr marL="285750" indent="-285750" eaLnBrk="0" hangingPunct="0">
              <a:buFont typeface="Arial" charset="0"/>
              <a:buChar char="•"/>
            </a:pPr>
            <a:r>
              <a:rPr lang="de-DE" sz="1800">
                <a:solidFill>
                  <a:schemeClr val="tx1"/>
                </a:solidFill>
              </a:rPr>
              <a:t>Kriterien und Methoden der Bewertung</a:t>
            </a:r>
          </a:p>
          <a:p>
            <a:pPr marL="285750" indent="-285750" eaLnBrk="0" hangingPunct="0">
              <a:buFont typeface="Arial" charset="0"/>
              <a:buChar char="•"/>
            </a:pPr>
            <a:r>
              <a:rPr lang="de-DE" sz="1800">
                <a:solidFill>
                  <a:schemeClr val="tx1"/>
                </a:solidFill>
              </a:rPr>
              <a:t>An der Bewertung beteiligte Personen (Bewertungsteam)</a:t>
            </a:r>
          </a:p>
          <a:p>
            <a:pPr marL="285750" indent="-285750" eaLnBrk="0" hangingPunct="0">
              <a:buFont typeface="Arial" charset="0"/>
              <a:buChar char="•"/>
            </a:pPr>
            <a:r>
              <a:rPr lang="de-DE" sz="1800">
                <a:solidFill>
                  <a:schemeClr val="tx1"/>
                </a:solidFill>
              </a:rPr>
              <a:t>Fortbildung der beteiligten Personen</a:t>
            </a:r>
          </a:p>
          <a:p>
            <a:pPr marL="285750" indent="-285750" eaLnBrk="0" hangingPunct="0">
              <a:buFont typeface="Arial" charset="0"/>
              <a:buChar char="•"/>
            </a:pPr>
            <a:r>
              <a:rPr lang="de-DE" sz="1800">
                <a:solidFill>
                  <a:schemeClr val="tx1"/>
                </a:solidFill>
              </a:rPr>
              <a:t>Kommunikation- und Informationsmaßnahmen</a:t>
            </a:r>
          </a:p>
          <a:p>
            <a:pPr marL="285750" indent="-285750" eaLnBrk="0" hangingPunct="0">
              <a:buFont typeface="Arial" charset="0"/>
              <a:buChar char="•"/>
            </a:pPr>
            <a:r>
              <a:rPr lang="de-DE" sz="1800">
                <a:solidFill>
                  <a:srgbClr val="C00000"/>
                </a:solidFill>
              </a:rPr>
              <a:t>Festlegung der homogenen Gruppen </a:t>
            </a:r>
            <a:r>
              <a:rPr lang="it-IT" sz="1800">
                <a:solidFill>
                  <a:srgbClr val="C00000"/>
                </a:solidFill>
              </a:rPr>
              <a:t>und Erläuterung des angewandten Kriteriums</a:t>
            </a:r>
          </a:p>
          <a:p>
            <a:pPr marL="285750" indent="-285750" eaLnBrk="0" hangingPunct="0">
              <a:buFont typeface="Arial" charset="0"/>
              <a:buChar char="•"/>
            </a:pPr>
            <a:r>
              <a:rPr lang="de-DE" sz="1800">
                <a:solidFill>
                  <a:srgbClr val="C00000"/>
                </a:solidFill>
              </a:rPr>
              <a:t>Art und Weise wie die Arbeitnehmerinnen und Arbeitnehmer angehört wurden</a:t>
            </a:r>
          </a:p>
          <a:p>
            <a:pPr marL="285750" indent="-285750" eaLnBrk="0" hangingPunct="0">
              <a:buFont typeface="Arial" charset="0"/>
              <a:buChar char="•"/>
            </a:pPr>
            <a:r>
              <a:rPr lang="de-DE" sz="1800">
                <a:solidFill>
                  <a:srgbClr val="C00000"/>
                </a:solidFill>
              </a:rPr>
              <a:t>Analysen des Risikos, Ergebnisse und Risikoeinstufung</a:t>
            </a:r>
          </a:p>
          <a:p>
            <a:pPr marL="285750" indent="-285750" eaLnBrk="0" hangingPunct="0">
              <a:buFont typeface="Arial" charset="0"/>
              <a:buChar char="•"/>
            </a:pPr>
            <a:r>
              <a:rPr lang="de-DE" sz="1800">
                <a:solidFill>
                  <a:schemeClr val="tx1"/>
                </a:solidFill>
              </a:rPr>
              <a:t>Vorbeugemaßnahmen und Verbesserungsaktionen</a:t>
            </a:r>
          </a:p>
          <a:p>
            <a:pPr marL="285750" indent="-285750" eaLnBrk="0" hangingPunct="0">
              <a:buFont typeface="Arial" charset="0"/>
              <a:buChar char="•"/>
            </a:pPr>
            <a:r>
              <a:rPr lang="de-DE" sz="1800">
                <a:solidFill>
                  <a:schemeClr val="tx1"/>
                </a:solidFill>
              </a:rPr>
              <a:t>Plan für die Umsetzung der Maßnahmen mit Angabe der Personen, die für die Umsetzung zuständig sind</a:t>
            </a:r>
          </a:p>
          <a:p>
            <a:pPr marL="285750" indent="-285750" eaLnBrk="0" hangingPunct="0">
              <a:buFont typeface="Arial" charset="0"/>
              <a:buChar char="•"/>
            </a:pPr>
            <a:r>
              <a:rPr lang="de-DE" sz="1800">
                <a:solidFill>
                  <a:schemeClr val="tx1"/>
                </a:solidFill>
              </a:rPr>
              <a:t>Bewertung der Wirksamkeit der umgesetzten Maßnahmen</a:t>
            </a:r>
          </a:p>
          <a:p>
            <a:pPr marL="285750" indent="-285750" eaLnBrk="0" hangingPunct="0">
              <a:buFont typeface="Arial" charset="0"/>
              <a:buChar char="•"/>
            </a:pPr>
            <a:r>
              <a:rPr lang="de-DE" sz="1800">
                <a:solidFill>
                  <a:schemeClr val="tx1"/>
                </a:solidFill>
              </a:rPr>
              <a:t>Vertiefende Bewertung, wenn notwendig und Ergebnisse</a:t>
            </a:r>
          </a:p>
          <a:p>
            <a:pPr marL="285750" indent="-285750" eaLnBrk="0" hangingPunct="0">
              <a:buFont typeface="Arial" charset="0"/>
              <a:buChar char="•"/>
            </a:pPr>
            <a:r>
              <a:rPr lang="de-DE" sz="1800">
                <a:solidFill>
                  <a:schemeClr val="tx1"/>
                </a:solidFill>
              </a:rPr>
              <a:t>Ärztliche Überwachung, wenn sie auf Initiative des AG als Vorsichtsmaßnahme getroffen wird</a:t>
            </a:r>
          </a:p>
          <a:p>
            <a:pPr marL="285750" indent="-285750" eaLnBrk="0" hangingPunct="0">
              <a:buFont typeface="Arial" charset="0"/>
              <a:buChar char="•"/>
            </a:pPr>
            <a:r>
              <a:rPr lang="de-DE" sz="1800">
                <a:solidFill>
                  <a:srgbClr val="C00000"/>
                </a:solidFill>
              </a:rPr>
              <a:t>Überwachungsplan für die Zukunft und periodische Anpassung</a:t>
            </a:r>
          </a:p>
          <a:p>
            <a:pPr marL="285750" indent="-285750" eaLnBrk="0" hangingPunct="0">
              <a:buFont typeface="Arial" charset="0"/>
              <a:buChar char="•"/>
            </a:pPr>
            <a:endParaRPr lang="de-DE" sz="1800">
              <a:solidFill>
                <a:schemeClr val="tx1"/>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Titolo 1"/>
          <p:cNvSpPr>
            <a:spLocks noGrp="1"/>
          </p:cNvSpPr>
          <p:nvPr>
            <p:ph type="title"/>
          </p:nvPr>
        </p:nvSpPr>
        <p:spPr/>
        <p:txBody>
          <a:bodyPr/>
          <a:lstStyle/>
          <a:p>
            <a:r>
              <a:rPr lang="de-DE" smtClean="0"/>
              <a:t>Psychosoziale Phänomene und Risiken</a:t>
            </a:r>
            <a:endParaRPr lang="it-IT" smtClean="0"/>
          </a:p>
        </p:txBody>
      </p:sp>
      <p:sp>
        <p:nvSpPr>
          <p:cNvPr id="22530" name="Segnaposto contenuto 2"/>
          <p:cNvSpPr>
            <a:spLocks noGrp="1"/>
          </p:cNvSpPr>
          <p:nvPr>
            <p:ph idx="1"/>
          </p:nvPr>
        </p:nvSpPr>
        <p:spPr/>
        <p:txBody>
          <a:bodyPr/>
          <a:lstStyle/>
          <a:p>
            <a:r>
              <a:rPr lang="de-DE" sz="2000" smtClean="0"/>
              <a:t>    Die Definition der europäischen Agentur für Sicherheit und Gesundheit am Arbeitsplatz EU OSHA für die psychosozialen Risiken ist folgende:</a:t>
            </a:r>
          </a:p>
          <a:p>
            <a:r>
              <a:rPr lang="de-DE" smtClean="0"/>
              <a:t>    </a:t>
            </a:r>
          </a:p>
          <a:p>
            <a:r>
              <a:rPr lang="de-DE" smtClean="0"/>
              <a:t>„ …jene Aspekte der Arbeitsplanung und ihr sozialer und umweltbedingter Kontext, die die Fähigkeit haben, einen seelischen oder körperlichen Schaden zu verursachen.“ (Cox and Griffith 1995)</a:t>
            </a:r>
            <a:endParaRPr lang="it-IT" smtClean="0"/>
          </a:p>
          <a:p>
            <a:endParaRPr lang="it-IT"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09" name="Titolo 1"/>
          <p:cNvSpPr>
            <a:spLocks noGrp="1"/>
          </p:cNvSpPr>
          <p:nvPr>
            <p:ph type="title"/>
          </p:nvPr>
        </p:nvSpPr>
        <p:spPr>
          <a:xfrm>
            <a:off x="611188" y="333375"/>
            <a:ext cx="8066087" cy="1296988"/>
          </a:xfrm>
        </p:spPr>
        <p:txBody>
          <a:bodyPr/>
          <a:lstStyle/>
          <a:p>
            <a:r>
              <a:rPr lang="de-DE" sz="2400" smtClean="0"/>
              <a:t>Welche Elemente werden am häufigsten vom Aufsichtsorgan überprüft?</a:t>
            </a:r>
            <a:endParaRPr lang="it-IT" sz="2400" smtClean="0"/>
          </a:p>
        </p:txBody>
      </p:sp>
      <p:sp>
        <p:nvSpPr>
          <p:cNvPr id="68610" name="CasellaDiTesto 2"/>
          <p:cNvSpPr txBox="1">
            <a:spLocks noChangeArrowheads="1"/>
          </p:cNvSpPr>
          <p:nvPr/>
        </p:nvSpPr>
        <p:spPr bwMode="auto">
          <a:xfrm>
            <a:off x="312738" y="2133600"/>
            <a:ext cx="8640762" cy="3662363"/>
          </a:xfrm>
          <a:prstGeom prst="rect">
            <a:avLst/>
          </a:prstGeom>
          <a:noFill/>
          <a:ln w="9525">
            <a:noFill/>
            <a:miter lim="800000"/>
            <a:headEnd/>
            <a:tailEnd/>
          </a:ln>
        </p:spPr>
        <p:txBody>
          <a:bodyPr>
            <a:spAutoFit/>
          </a:bodyPr>
          <a:lstStyle/>
          <a:p>
            <a:pPr marL="285750" indent="-285750" eaLnBrk="0" hangingPunct="0">
              <a:buFont typeface="Arial" charset="0"/>
              <a:buChar char="•"/>
            </a:pPr>
            <a:r>
              <a:rPr lang="de-DE" sz="1800">
                <a:solidFill>
                  <a:schemeClr val="tx1"/>
                </a:solidFill>
              </a:rPr>
              <a:t>Welche Personen sind Teil des Bewertungsteams?</a:t>
            </a:r>
          </a:p>
          <a:p>
            <a:pPr marL="285750" indent="-285750" eaLnBrk="0" hangingPunct="0">
              <a:buFont typeface="Arial" charset="0"/>
              <a:buChar char="•"/>
            </a:pPr>
            <a:endParaRPr lang="de-DE" sz="1800">
              <a:solidFill>
                <a:schemeClr val="tx1"/>
              </a:solidFill>
            </a:endParaRPr>
          </a:p>
          <a:p>
            <a:pPr marL="285750" indent="-285750" eaLnBrk="0" hangingPunct="0">
              <a:buFont typeface="Arial" charset="0"/>
              <a:buChar char="•"/>
            </a:pPr>
            <a:r>
              <a:rPr lang="de-DE" sz="1800">
                <a:solidFill>
                  <a:schemeClr val="tx1"/>
                </a:solidFill>
              </a:rPr>
              <a:t>Welche Methode wurde für die Erstbewertung verwendet?</a:t>
            </a:r>
          </a:p>
          <a:p>
            <a:pPr marL="285750" indent="-285750" eaLnBrk="0" hangingPunct="0">
              <a:buFont typeface="Arial" charset="0"/>
              <a:buChar char="•"/>
            </a:pPr>
            <a:endParaRPr lang="de-DE" sz="1800">
              <a:solidFill>
                <a:schemeClr val="tx1"/>
              </a:solidFill>
            </a:endParaRPr>
          </a:p>
          <a:p>
            <a:pPr marL="285750" indent="-285750" eaLnBrk="0" hangingPunct="0">
              <a:buFont typeface="Arial" charset="0"/>
              <a:buChar char="•"/>
            </a:pPr>
            <a:r>
              <a:rPr lang="de-DE" sz="1800">
                <a:solidFill>
                  <a:srgbClr val="FF0000"/>
                </a:solidFill>
              </a:rPr>
              <a:t>In welcher Art und Weise wurden die Arbeitnehmerinnen bzw. Arbeitnehmer einbezogen?</a:t>
            </a:r>
          </a:p>
          <a:p>
            <a:pPr marL="285750" indent="-285750" eaLnBrk="0" hangingPunct="0">
              <a:buFont typeface="Arial" charset="0"/>
              <a:buChar char="•"/>
            </a:pPr>
            <a:endParaRPr lang="de-DE" sz="1800">
              <a:solidFill>
                <a:srgbClr val="FF0000"/>
              </a:solidFill>
            </a:endParaRPr>
          </a:p>
          <a:p>
            <a:pPr marL="285750" indent="-285750" eaLnBrk="0" hangingPunct="0">
              <a:buFont typeface="Arial" charset="0"/>
              <a:buChar char="•"/>
            </a:pPr>
            <a:r>
              <a:rPr lang="de-DE" sz="1800">
                <a:solidFill>
                  <a:schemeClr val="tx1"/>
                </a:solidFill>
              </a:rPr>
              <a:t>Wurde die Bewertung für homogene Gruppen durchgeführt?</a:t>
            </a:r>
          </a:p>
          <a:p>
            <a:pPr marL="285750" indent="-285750" eaLnBrk="0" hangingPunct="0"/>
            <a:endParaRPr lang="de-DE" sz="1800">
              <a:solidFill>
                <a:schemeClr val="tx1"/>
              </a:solidFill>
            </a:endParaRPr>
          </a:p>
          <a:p>
            <a:pPr marL="285750" indent="-285750" eaLnBrk="0" hangingPunct="0">
              <a:buFont typeface="Arial" charset="0"/>
              <a:buChar char="•"/>
            </a:pPr>
            <a:r>
              <a:rPr lang="de-DE" sz="1800">
                <a:solidFill>
                  <a:schemeClr val="tx1"/>
                </a:solidFill>
              </a:rPr>
              <a:t>Wie wurde die Erstbewertung durchgeführt?</a:t>
            </a:r>
          </a:p>
          <a:p>
            <a:pPr marL="285750" indent="-285750" eaLnBrk="0" hangingPunct="0">
              <a:buFont typeface="Arial" charset="0"/>
              <a:buChar char="•"/>
            </a:pPr>
            <a:endParaRPr lang="de-DE" sz="1800">
              <a:solidFill>
                <a:schemeClr val="tx1"/>
              </a:solidFill>
            </a:endParaRPr>
          </a:p>
          <a:p>
            <a:pPr marL="285750" indent="-285750" eaLnBrk="0" hangingPunct="0">
              <a:buFont typeface="Arial" charset="0"/>
              <a:buChar char="•"/>
            </a:pPr>
            <a:r>
              <a:rPr lang="de-DE" sz="1800">
                <a:solidFill>
                  <a:schemeClr val="tx1"/>
                </a:solidFill>
              </a:rPr>
              <a:t>Wurden die notwendigen Verbesserungsmaßnahmen ermittelt?</a:t>
            </a:r>
          </a:p>
          <a:p>
            <a:pPr marL="285750" indent="-285750" eaLnBrk="0" hangingPunct="0">
              <a:buFont typeface="Arial" charset="0"/>
              <a:buChar char="•"/>
            </a:pPr>
            <a:endParaRPr lang="de-DE" sz="1800">
              <a:solidFill>
                <a:schemeClr val="tx1"/>
              </a:solidFill>
            </a:endParaRPr>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3" name="Titolo 1"/>
          <p:cNvSpPr>
            <a:spLocks noGrp="1"/>
          </p:cNvSpPr>
          <p:nvPr>
            <p:ph type="title"/>
          </p:nvPr>
        </p:nvSpPr>
        <p:spPr>
          <a:xfrm>
            <a:off x="684213" y="549275"/>
            <a:ext cx="7900987" cy="1296988"/>
          </a:xfrm>
        </p:spPr>
        <p:txBody>
          <a:bodyPr/>
          <a:lstStyle/>
          <a:p>
            <a:r>
              <a:rPr lang="de-DE" sz="2400" smtClean="0"/>
              <a:t>Welches Elemente werden am häufigsten vom Aufsichtsorgan überprüft?</a:t>
            </a:r>
            <a:endParaRPr lang="it-IT" sz="2400" smtClean="0"/>
          </a:p>
        </p:txBody>
      </p:sp>
      <p:sp>
        <p:nvSpPr>
          <p:cNvPr id="69634" name="CasellaDiTesto 2"/>
          <p:cNvSpPr txBox="1">
            <a:spLocks noChangeArrowheads="1"/>
          </p:cNvSpPr>
          <p:nvPr/>
        </p:nvSpPr>
        <p:spPr bwMode="auto">
          <a:xfrm>
            <a:off x="312738" y="2133600"/>
            <a:ext cx="8640762" cy="4211638"/>
          </a:xfrm>
          <a:prstGeom prst="rect">
            <a:avLst/>
          </a:prstGeom>
          <a:noFill/>
          <a:ln w="9525">
            <a:noFill/>
            <a:miter lim="800000"/>
            <a:headEnd/>
            <a:tailEnd/>
          </a:ln>
        </p:spPr>
        <p:txBody>
          <a:bodyPr>
            <a:spAutoFit/>
          </a:bodyPr>
          <a:lstStyle/>
          <a:p>
            <a:pPr marL="285750" indent="-285750" eaLnBrk="0" hangingPunct="0">
              <a:buFont typeface="Arial" charset="0"/>
              <a:buChar char="•"/>
            </a:pPr>
            <a:endParaRPr lang="de-DE" sz="1800">
              <a:solidFill>
                <a:schemeClr val="tx1"/>
              </a:solidFill>
            </a:endParaRPr>
          </a:p>
          <a:p>
            <a:pPr marL="285750" indent="-285750" eaLnBrk="0" hangingPunct="0">
              <a:buFont typeface="Arial" charset="0"/>
              <a:buChar char="•"/>
            </a:pPr>
            <a:r>
              <a:rPr lang="de-DE" sz="1800">
                <a:solidFill>
                  <a:schemeClr val="tx1"/>
                </a:solidFill>
              </a:rPr>
              <a:t>Wurde die Wirksamkeit der Korrekturmaßnahmen geplant / überprüft? </a:t>
            </a:r>
          </a:p>
          <a:p>
            <a:pPr marL="285750" indent="-285750" eaLnBrk="0" hangingPunct="0">
              <a:buFont typeface="Arial" charset="0"/>
              <a:buChar char="•"/>
            </a:pPr>
            <a:endParaRPr lang="de-DE" sz="1800">
              <a:solidFill>
                <a:schemeClr val="tx1"/>
              </a:solidFill>
            </a:endParaRPr>
          </a:p>
          <a:p>
            <a:pPr marL="285750" indent="-285750" eaLnBrk="0" hangingPunct="0">
              <a:buFont typeface="Arial" charset="0"/>
              <a:buChar char="•"/>
            </a:pPr>
            <a:r>
              <a:rPr lang="de-DE" sz="1800">
                <a:solidFill>
                  <a:schemeClr val="tx1"/>
                </a:solidFill>
              </a:rPr>
              <a:t>Wenn die Korrekturmaßnahmen unwirksam waren, wurde dann eine vertiefende Bewertung gemacht?</a:t>
            </a:r>
          </a:p>
          <a:p>
            <a:pPr marL="285750" indent="-285750" eaLnBrk="0" hangingPunct="0">
              <a:buFont typeface="Arial" charset="0"/>
              <a:buChar char="•"/>
            </a:pPr>
            <a:endParaRPr lang="de-DE" sz="1800">
              <a:solidFill>
                <a:schemeClr val="tx1"/>
              </a:solidFill>
            </a:endParaRPr>
          </a:p>
          <a:p>
            <a:pPr marL="285750" indent="-285750" eaLnBrk="0" hangingPunct="0">
              <a:buFont typeface="Arial" charset="0"/>
              <a:buChar char="•"/>
            </a:pPr>
            <a:r>
              <a:rPr lang="de-DE" sz="1800">
                <a:solidFill>
                  <a:schemeClr val="tx1"/>
                </a:solidFill>
              </a:rPr>
              <a:t>Welche Mittel wurden für die vertiefende Bewertung angewandt?</a:t>
            </a:r>
          </a:p>
          <a:p>
            <a:pPr marL="285750" indent="-285750" eaLnBrk="0" hangingPunct="0">
              <a:buFont typeface="Arial" charset="0"/>
              <a:buChar char="•"/>
            </a:pPr>
            <a:endParaRPr lang="de-DE" sz="1800">
              <a:solidFill>
                <a:schemeClr val="tx1"/>
              </a:solidFill>
            </a:endParaRPr>
          </a:p>
          <a:p>
            <a:pPr marL="285750" indent="-285750" eaLnBrk="0" hangingPunct="0">
              <a:buFont typeface="Arial" charset="0"/>
              <a:buChar char="•"/>
            </a:pPr>
            <a:r>
              <a:rPr lang="de-DE" sz="1800">
                <a:solidFill>
                  <a:schemeClr val="tx1"/>
                </a:solidFill>
              </a:rPr>
              <a:t>Wurden Initiativen für die Information / Weiterbildung durchgeführt?</a:t>
            </a:r>
          </a:p>
          <a:p>
            <a:pPr marL="285750" indent="-285750" eaLnBrk="0" hangingPunct="0">
              <a:buFont typeface="Arial" charset="0"/>
              <a:buChar char="•"/>
            </a:pPr>
            <a:endParaRPr lang="de-DE" sz="1800">
              <a:solidFill>
                <a:schemeClr val="tx1"/>
              </a:solidFill>
            </a:endParaRPr>
          </a:p>
          <a:p>
            <a:pPr marL="285750" indent="-285750" eaLnBrk="0" hangingPunct="0">
              <a:buFont typeface="Arial" charset="0"/>
              <a:buChar char="•"/>
            </a:pPr>
            <a:r>
              <a:rPr lang="de-DE" sz="1800">
                <a:solidFill>
                  <a:schemeClr val="tx1"/>
                </a:solidFill>
              </a:rPr>
              <a:t>Ist eine ärztliche Überwachung vorgesehen?</a:t>
            </a:r>
          </a:p>
          <a:p>
            <a:pPr marL="285750" indent="-285750" eaLnBrk="0" hangingPunct="0">
              <a:buFont typeface="Arial" charset="0"/>
              <a:buChar char="•"/>
            </a:pPr>
            <a:endParaRPr lang="de-DE" sz="1800">
              <a:solidFill>
                <a:schemeClr val="tx1"/>
              </a:solidFill>
            </a:endParaRPr>
          </a:p>
          <a:p>
            <a:pPr marL="285750" indent="-285750" eaLnBrk="0" hangingPunct="0">
              <a:buFont typeface="Arial" charset="0"/>
              <a:buChar char="•"/>
            </a:pPr>
            <a:r>
              <a:rPr lang="de-DE" sz="1800">
                <a:solidFill>
                  <a:schemeClr val="tx1"/>
                </a:solidFill>
              </a:rPr>
              <a:t>Wurde ein Überwachungsplan und die Anpassung der Risikobewertung von arbeitsbezogenem Stress erstellt?</a:t>
            </a:r>
          </a:p>
          <a:p>
            <a:pPr marL="285750" indent="-285750" eaLnBrk="0" hangingPunct="0">
              <a:buFont typeface="Arial" charset="0"/>
              <a:buChar char="•"/>
            </a:pPr>
            <a:endParaRPr lang="de-DE" sz="1800">
              <a:solidFill>
                <a:schemeClr val="tx1"/>
              </a:solidFill>
            </a:endParaRPr>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Titolo 1"/>
          <p:cNvSpPr>
            <a:spLocks noGrp="1"/>
          </p:cNvSpPr>
          <p:nvPr>
            <p:ph type="title"/>
          </p:nvPr>
        </p:nvSpPr>
        <p:spPr>
          <a:xfrm>
            <a:off x="684213" y="2781300"/>
            <a:ext cx="7777162" cy="2014538"/>
          </a:xfrm>
        </p:spPr>
        <p:txBody>
          <a:bodyPr/>
          <a:lstStyle/>
          <a:p>
            <a:r>
              <a:rPr lang="de-DE" sz="2400" smtClean="0"/>
              <a:t>4) Präsentation der Ergebnisse des Projektes CCM</a:t>
            </a:r>
            <a:br>
              <a:rPr lang="de-DE" sz="2400" smtClean="0"/>
            </a:br>
            <a:r>
              <a:rPr lang="de-DE" sz="2400" smtClean="0"/>
              <a:t> </a:t>
            </a:r>
            <a:r>
              <a:rPr lang="de-DE" sz="2000" smtClean="0"/>
              <a:t>„Plan für die Überwachung und die Eingriffe für die Optimierung der Bewertung und des Umganges mit  arbeitsbezogenem Stress“ </a:t>
            </a:r>
            <a:endParaRPr lang="it-IT" sz="2000" smtClean="0"/>
          </a:p>
        </p:txBody>
      </p:sp>
      <p:pic>
        <p:nvPicPr>
          <p:cNvPr id="70658" name="Picture 3"/>
          <p:cNvPicPr>
            <a:picLocks noChangeAspect="1" noChangeArrowheads="1"/>
          </p:cNvPicPr>
          <p:nvPr/>
        </p:nvPicPr>
        <p:blipFill>
          <a:blip r:embed="rId2"/>
          <a:srcRect/>
          <a:stretch>
            <a:fillRect/>
          </a:stretch>
        </p:blipFill>
        <p:spPr bwMode="auto">
          <a:xfrm>
            <a:off x="646113" y="1012825"/>
            <a:ext cx="1857375" cy="673100"/>
          </a:xfrm>
          <a:prstGeom prst="rect">
            <a:avLst/>
          </a:prstGeom>
          <a:noFill/>
          <a:ln w="9525">
            <a:noFill/>
            <a:miter lim="800000"/>
            <a:headEnd/>
            <a:tailEnd/>
          </a:ln>
        </p:spPr>
      </p:pic>
      <p:pic>
        <p:nvPicPr>
          <p:cNvPr id="70659" name="Picture 2"/>
          <p:cNvPicPr>
            <a:picLocks noChangeAspect="1" noChangeArrowheads="1"/>
          </p:cNvPicPr>
          <p:nvPr/>
        </p:nvPicPr>
        <p:blipFill>
          <a:blip r:embed="rId3"/>
          <a:srcRect/>
          <a:stretch>
            <a:fillRect/>
          </a:stretch>
        </p:blipFill>
        <p:spPr bwMode="auto">
          <a:xfrm>
            <a:off x="6015038" y="1181100"/>
            <a:ext cx="2384425" cy="504825"/>
          </a:xfrm>
          <a:prstGeom prst="rect">
            <a:avLst/>
          </a:prstGeom>
          <a:noFill/>
          <a:ln w="9525">
            <a:noFill/>
            <a:miter lim="800000"/>
            <a:headEnd/>
            <a:tailEnd/>
          </a:ln>
        </p:spPr>
      </p:pic>
      <p:pic>
        <p:nvPicPr>
          <p:cNvPr id="70660" name="Immagine 7"/>
          <p:cNvPicPr>
            <a:picLocks noChangeAspect="1"/>
          </p:cNvPicPr>
          <p:nvPr/>
        </p:nvPicPr>
        <p:blipFill>
          <a:blip r:embed="rId4"/>
          <a:srcRect/>
          <a:stretch>
            <a:fillRect/>
          </a:stretch>
        </p:blipFill>
        <p:spPr bwMode="auto">
          <a:xfrm>
            <a:off x="2843213" y="1052513"/>
            <a:ext cx="1285875" cy="647700"/>
          </a:xfrm>
          <a:prstGeom prst="rect">
            <a:avLst/>
          </a:prstGeom>
          <a:noFill/>
          <a:ln w="9525">
            <a:noFill/>
            <a:miter lim="800000"/>
            <a:headEnd/>
            <a:tailEnd/>
          </a:ln>
        </p:spPr>
      </p:pic>
      <p:sp>
        <p:nvSpPr>
          <p:cNvPr id="70661" name="Rettangolo 8"/>
          <p:cNvSpPr>
            <a:spLocks noChangeArrowheads="1"/>
          </p:cNvSpPr>
          <p:nvPr/>
        </p:nvSpPr>
        <p:spPr bwMode="auto">
          <a:xfrm>
            <a:off x="4211638" y="981075"/>
            <a:ext cx="1504950" cy="703263"/>
          </a:xfrm>
          <a:prstGeom prst="rect">
            <a:avLst/>
          </a:prstGeom>
          <a:noFill/>
          <a:ln w="9525">
            <a:noFill/>
            <a:miter lim="800000"/>
            <a:headEnd/>
            <a:tailEnd/>
          </a:ln>
        </p:spPr>
        <p:txBody>
          <a:bodyPr>
            <a:spAutoFit/>
          </a:bodyPr>
          <a:lstStyle/>
          <a:p>
            <a:pPr eaLnBrk="0" hangingPunct="0"/>
            <a:r>
              <a:rPr lang="it-IT" sz="800">
                <a:solidFill>
                  <a:srgbClr val="993366"/>
                </a:solidFill>
                <a:latin typeface="BankGothic Md BT"/>
              </a:rPr>
              <a:t>COORDINAMENTO</a:t>
            </a:r>
            <a:br>
              <a:rPr lang="it-IT" sz="800">
                <a:solidFill>
                  <a:srgbClr val="993366"/>
                </a:solidFill>
                <a:latin typeface="BankGothic Md BT"/>
              </a:rPr>
            </a:br>
            <a:r>
              <a:rPr lang="it-IT" sz="800">
                <a:solidFill>
                  <a:srgbClr val="993366"/>
                </a:solidFill>
                <a:latin typeface="BankGothic Md BT"/>
              </a:rPr>
              <a:t>TECNICO</a:t>
            </a:r>
            <a:br>
              <a:rPr lang="it-IT" sz="800">
                <a:solidFill>
                  <a:srgbClr val="993366"/>
                </a:solidFill>
                <a:latin typeface="BankGothic Md BT"/>
              </a:rPr>
            </a:br>
            <a:r>
              <a:rPr lang="it-IT" sz="800">
                <a:solidFill>
                  <a:srgbClr val="993366"/>
                </a:solidFill>
                <a:latin typeface="BankGothic Md BT"/>
              </a:rPr>
              <a:t>INTERREGIONALE</a:t>
            </a:r>
            <a:br>
              <a:rPr lang="it-IT" sz="800">
                <a:solidFill>
                  <a:srgbClr val="993366"/>
                </a:solidFill>
                <a:latin typeface="BankGothic Md BT"/>
              </a:rPr>
            </a:br>
            <a:r>
              <a:rPr lang="it-IT" sz="800">
                <a:solidFill>
                  <a:srgbClr val="993366"/>
                </a:solidFill>
                <a:latin typeface="BankGothic Md BT"/>
              </a:rPr>
              <a:t>DELLA PREVENZIONE</a:t>
            </a:r>
            <a:br>
              <a:rPr lang="it-IT" sz="800">
                <a:solidFill>
                  <a:srgbClr val="993366"/>
                </a:solidFill>
                <a:latin typeface="BankGothic Md BT"/>
              </a:rPr>
            </a:br>
            <a:r>
              <a:rPr lang="it-IT" sz="800">
                <a:solidFill>
                  <a:srgbClr val="993366"/>
                </a:solidFill>
                <a:latin typeface="BankGothic Md BT"/>
              </a:rPr>
              <a:t>NEI LUOGHI DI LAVORO</a:t>
            </a:r>
            <a:endParaRPr lang="it-IT" sz="800">
              <a:solidFill>
                <a:srgbClr val="993366"/>
              </a:solidFill>
            </a:endParaRPr>
          </a:p>
        </p:txBody>
      </p:sp>
      <p:sp>
        <p:nvSpPr>
          <p:cNvPr id="70662" name="CasellaDiTesto 1"/>
          <p:cNvSpPr txBox="1">
            <a:spLocks noChangeArrowheads="1"/>
          </p:cNvSpPr>
          <p:nvPr/>
        </p:nvSpPr>
        <p:spPr bwMode="auto">
          <a:xfrm>
            <a:off x="539750" y="1773238"/>
            <a:ext cx="3759200" cy="396875"/>
          </a:xfrm>
          <a:prstGeom prst="rect">
            <a:avLst/>
          </a:prstGeom>
          <a:noFill/>
          <a:ln w="9525">
            <a:noFill/>
            <a:miter lim="800000"/>
            <a:headEnd/>
            <a:tailEnd/>
          </a:ln>
        </p:spPr>
        <p:txBody>
          <a:bodyPr>
            <a:spAutoFit/>
          </a:bodyPr>
          <a:lstStyle/>
          <a:p>
            <a:pPr eaLnBrk="0" hangingPunct="0"/>
            <a:r>
              <a:rPr lang="de-DE" sz="1000">
                <a:solidFill>
                  <a:schemeClr val="tx1"/>
                </a:solidFill>
              </a:rPr>
              <a:t>Zentrale nationale Körperschaft für die Vorbeugung und Kontrolle der Krankheiten </a:t>
            </a:r>
            <a:endParaRPr lang="it-IT" sz="1000">
              <a:solidFill>
                <a:schemeClr val="tx1"/>
              </a:solidFill>
            </a:endParaRPr>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1" name="Titolo 1"/>
          <p:cNvSpPr>
            <a:spLocks noGrp="1"/>
          </p:cNvSpPr>
          <p:nvPr>
            <p:ph type="title"/>
          </p:nvPr>
        </p:nvSpPr>
        <p:spPr>
          <a:xfrm>
            <a:off x="684213" y="1052513"/>
            <a:ext cx="7770812" cy="841375"/>
          </a:xfrm>
        </p:spPr>
        <p:txBody>
          <a:bodyPr/>
          <a:lstStyle/>
          <a:p>
            <a:r>
              <a:rPr lang="it-IT" smtClean="0">
                <a:solidFill>
                  <a:schemeClr val="tx1"/>
                </a:solidFill>
                <a:latin typeface="Calibri" pitchFamily="34" charset="0"/>
              </a:rPr>
              <a:t>Einbezogene Körperschaften:</a:t>
            </a:r>
            <a:br>
              <a:rPr lang="it-IT" smtClean="0">
                <a:solidFill>
                  <a:schemeClr val="tx1"/>
                </a:solidFill>
                <a:latin typeface="Calibri" pitchFamily="34" charset="0"/>
              </a:rPr>
            </a:br>
            <a:endParaRPr lang="it-IT" smtClean="0"/>
          </a:p>
        </p:txBody>
      </p:sp>
      <p:sp>
        <p:nvSpPr>
          <p:cNvPr id="71682" name="Segnaposto contenuto 2"/>
          <p:cNvSpPr>
            <a:spLocks noGrp="1"/>
          </p:cNvSpPr>
          <p:nvPr>
            <p:ph idx="1"/>
          </p:nvPr>
        </p:nvSpPr>
        <p:spPr/>
        <p:txBody>
          <a:bodyPr/>
          <a:lstStyle/>
          <a:p>
            <a:pPr>
              <a:buFont typeface="Arial" charset="0"/>
              <a:buChar char="•"/>
            </a:pPr>
            <a:r>
              <a:rPr lang="de-DE" b="1" smtClean="0">
                <a:solidFill>
                  <a:schemeClr val="tx1"/>
                </a:solidFill>
                <a:latin typeface="Calibri" pitchFamily="34" charset="0"/>
              </a:rPr>
              <a:t>INAIL</a:t>
            </a:r>
            <a:r>
              <a:rPr lang="de-DE" smtClean="0">
                <a:solidFill>
                  <a:schemeClr val="tx1"/>
                </a:solidFill>
                <a:latin typeface="Calibri" pitchFamily="34" charset="0"/>
              </a:rPr>
              <a:t> (DiMEILA) Abteilung für Medizin, Epidemiologie, Arbeits- und Umwelthygiene</a:t>
            </a:r>
          </a:p>
          <a:p>
            <a:pPr>
              <a:buFont typeface="Arial" charset="0"/>
              <a:buChar char="•"/>
            </a:pPr>
            <a:endParaRPr lang="de-DE" smtClean="0">
              <a:solidFill>
                <a:schemeClr val="tx1"/>
              </a:solidFill>
              <a:latin typeface="Calibri" pitchFamily="34" charset="0"/>
            </a:endParaRPr>
          </a:p>
          <a:p>
            <a:pPr>
              <a:buFont typeface="Arial" charset="0"/>
              <a:buChar char="•"/>
            </a:pPr>
            <a:r>
              <a:rPr lang="de-DE" b="1" smtClean="0">
                <a:solidFill>
                  <a:schemeClr val="tx1"/>
                </a:solidFill>
                <a:latin typeface="Calibri" pitchFamily="34" charset="0"/>
              </a:rPr>
              <a:t>Regionen und Autonome Provinzen</a:t>
            </a:r>
          </a:p>
          <a:p>
            <a:pPr>
              <a:buFont typeface="Arial" charset="0"/>
              <a:buChar char="•"/>
            </a:pPr>
            <a:endParaRPr lang="de-DE" smtClean="0">
              <a:solidFill>
                <a:schemeClr val="tx1"/>
              </a:solidFill>
              <a:latin typeface="Calibri" pitchFamily="34" charset="0"/>
            </a:endParaRPr>
          </a:p>
          <a:p>
            <a:pPr>
              <a:buFont typeface="Arial" charset="0"/>
              <a:buChar char="•"/>
            </a:pPr>
            <a:r>
              <a:rPr lang="de-DE" b="1" smtClean="0">
                <a:solidFill>
                  <a:schemeClr val="tx1"/>
                </a:solidFill>
                <a:latin typeface="Calibri" pitchFamily="34" charset="0"/>
              </a:rPr>
              <a:t>Universität</a:t>
            </a:r>
            <a:r>
              <a:rPr lang="de-DE" smtClean="0">
                <a:solidFill>
                  <a:schemeClr val="tx1"/>
                </a:solidFill>
                <a:latin typeface="Calibri" pitchFamily="34" charset="0"/>
              </a:rPr>
              <a:t>: </a:t>
            </a:r>
            <a:r>
              <a:rPr lang="de-DE" sz="2000" smtClean="0">
                <a:solidFill>
                  <a:schemeClr val="tx1"/>
                </a:solidFill>
                <a:latin typeface="Calibri" pitchFamily="34" charset="0"/>
              </a:rPr>
              <a:t>Universitäten Verona und Bologna</a:t>
            </a:r>
          </a:p>
          <a:p>
            <a:pPr>
              <a:buFont typeface="Arial" charset="0"/>
              <a:buChar char="•"/>
            </a:pPr>
            <a:endParaRPr lang="de-DE" sz="2000" smtClean="0">
              <a:solidFill>
                <a:schemeClr val="tx1"/>
              </a:solidFill>
              <a:latin typeface="Calibri" pitchFamily="34" charset="0"/>
            </a:endParaRPr>
          </a:p>
          <a:p>
            <a:pPr>
              <a:buFont typeface="Arial" charset="0"/>
              <a:buChar char="•"/>
            </a:pPr>
            <a:r>
              <a:rPr lang="de-DE" sz="2000" smtClean="0">
                <a:solidFill>
                  <a:schemeClr val="accent2"/>
                </a:solidFill>
                <a:latin typeface="Calibri" pitchFamily="34" charset="0"/>
                <a:hlinkClick r:id="rId2" action="ppaction://hlinkpres?slideindex=1&amp;slidetitle="/>
              </a:rPr>
              <a:t>Projekt CCM</a:t>
            </a:r>
            <a:endParaRPr lang="de-DE" sz="2000" smtClean="0">
              <a:solidFill>
                <a:schemeClr val="accent2"/>
              </a:solidFill>
              <a:latin typeface="Calibri" pitchFamily="34" charset="0"/>
            </a:endParaRPr>
          </a:p>
          <a:p>
            <a:endParaRPr lang="it-IT" sz="2000" smtClean="0">
              <a:solidFill>
                <a:schemeClr val="accent2"/>
              </a:solidFill>
              <a:latin typeface="Calibri" pitchFamily="34" charset="0"/>
            </a:endParaRPr>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5" name="Titolo 1"/>
          <p:cNvSpPr>
            <a:spLocks noGrp="1"/>
          </p:cNvSpPr>
          <p:nvPr>
            <p:ph type="title"/>
          </p:nvPr>
        </p:nvSpPr>
        <p:spPr/>
        <p:txBody>
          <a:bodyPr/>
          <a:lstStyle/>
          <a:p>
            <a:r>
              <a:rPr lang="de-DE" smtClean="0"/>
              <a:t>Schlussfolgerungen</a:t>
            </a:r>
            <a:endParaRPr lang="it-IT" smtClean="0"/>
          </a:p>
        </p:txBody>
      </p:sp>
      <p:sp>
        <p:nvSpPr>
          <p:cNvPr id="72706" name="Segnaposto contenuto 2"/>
          <p:cNvSpPr>
            <a:spLocks noGrp="1"/>
          </p:cNvSpPr>
          <p:nvPr>
            <p:ph idx="1"/>
          </p:nvPr>
        </p:nvSpPr>
        <p:spPr/>
        <p:txBody>
          <a:bodyPr/>
          <a:lstStyle/>
          <a:p>
            <a:pPr>
              <a:buFont typeface="Arial" charset="0"/>
              <a:buChar char="•"/>
            </a:pPr>
            <a:r>
              <a:rPr lang="de-DE" sz="1800" smtClean="0"/>
              <a:t>In fast allen Betrieben wird das Problem Stress in Betracht gezogen, aber in vielen Fällen wird die Bewertung nicht korrekt und von unerfahrenem Personal durchgeführt und das Risiko wird unterschätzt.  </a:t>
            </a:r>
          </a:p>
          <a:p>
            <a:pPr>
              <a:buFont typeface="Arial" charset="0"/>
              <a:buChar char="•"/>
            </a:pPr>
            <a:endParaRPr lang="de-DE" sz="1800" smtClean="0"/>
          </a:p>
          <a:p>
            <a:pPr>
              <a:buFont typeface="Arial" charset="0"/>
              <a:buChar char="•"/>
            </a:pPr>
            <a:r>
              <a:rPr lang="de-DE" sz="1800" smtClean="0"/>
              <a:t>Die Erstbewertung und die vertiefende Bewertung ergeben in den meisten Fällen übereinstimmende Ergebnisse. </a:t>
            </a:r>
          </a:p>
          <a:p>
            <a:pPr>
              <a:buFont typeface="Arial" charset="0"/>
              <a:buChar char="•"/>
            </a:pPr>
            <a:endParaRPr lang="de-DE" sz="1800" smtClean="0"/>
          </a:p>
          <a:p>
            <a:pPr>
              <a:buFont typeface="Arial" charset="0"/>
              <a:buChar char="•"/>
            </a:pPr>
            <a:r>
              <a:rPr lang="de-DE" sz="1800" smtClean="0"/>
              <a:t>Die besten Ergebnisse werden erzielt, wenn die Erstbewertung und die vertiefende Bewertung durchgeführt werden und wenn ein Arbeitspsychologe Teil des Bewertungsteams ist.  </a:t>
            </a:r>
            <a:endParaRPr lang="it-IT" sz="1800" smtClean="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73730" name="Rectangle 1"/>
          <p:cNvSpPr>
            <a:spLocks noGrp="1" noChangeArrowheads="1"/>
          </p:cNvSpPr>
          <p:nvPr>
            <p:ph type="title"/>
          </p:nvPr>
        </p:nvSpPr>
        <p:spPr>
          <a:xfrm>
            <a:off x="684213" y="1341438"/>
            <a:ext cx="7772400" cy="1944687"/>
          </a:xfrm>
        </p:spPr>
        <p:txBody>
          <a:bodyPr/>
          <a:lstStyle/>
          <a:p>
            <a:pPr algn="ctr">
              <a:buClrTx/>
              <a:buFontTx/>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smtClean="0"/>
              <a:t> </a:t>
            </a:r>
            <a:br>
              <a:rPr lang="it-IT" smtClean="0"/>
            </a:br>
            <a:r>
              <a:rPr lang="it-IT" smtClean="0"/>
              <a:t>Danke für Ihre Aufmerksamkeit!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2"/>
          <p:cNvSpPr>
            <a:spLocks noGrp="1" noChangeArrowheads="1"/>
          </p:cNvSpPr>
          <p:nvPr>
            <p:ph type="title"/>
          </p:nvPr>
        </p:nvSpPr>
        <p:spPr>
          <a:xfrm>
            <a:off x="684213" y="620713"/>
            <a:ext cx="7770812" cy="1141412"/>
          </a:xfrm>
        </p:spPr>
        <p:txBody>
          <a:bodyPr/>
          <a:lstStyle/>
          <a:p>
            <a:r>
              <a:rPr lang="de-DE" smtClean="0"/>
              <a:t>Arbeitsbezogener Stress als psychsoziales Risiko</a:t>
            </a:r>
          </a:p>
        </p:txBody>
      </p:sp>
      <p:sp>
        <p:nvSpPr>
          <p:cNvPr id="23554" name="Segnaposto contenuto 2"/>
          <p:cNvSpPr>
            <a:spLocks noGrp="1"/>
          </p:cNvSpPr>
          <p:nvPr>
            <p:ph type="body" idx="1"/>
          </p:nvPr>
        </p:nvSpPr>
        <p:spPr/>
        <p:txBody>
          <a:bodyPr/>
          <a:lstStyle/>
          <a:p>
            <a:r>
              <a:rPr lang="de-DE" sz="2000" smtClean="0"/>
              <a:t>    Der Stress zeigt sich immer dann, wenn eine Person einer Veränderung entgegentritt und Strategien einsetzen muss, um das augenblicklich unterbrochene Gleichgewicht wieder herzustellen. Stress zeigt sich, wenn eine Wechselwirkung zwischen der Person und dem Objekt besteht, das das Gleichgewicht stört. </a:t>
            </a:r>
          </a:p>
          <a:p>
            <a:endParaRPr lang="de-DE" sz="2000" smtClean="0"/>
          </a:p>
          <a:p>
            <a:r>
              <a:rPr lang="de-DE" sz="2000" smtClean="0"/>
              <a:t>    Das psychosoziale Prinzip hilft uns zu verstehen, dass dann von arbeitsbezogenem Stress besprochen wird, wenn es Schwierigkeiten in der Beziehung zwischen der Person und dem Kontext der Arbeit gibt.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2"/>
          <p:cNvSpPr>
            <a:spLocks noGrp="1" noChangeArrowheads="1"/>
          </p:cNvSpPr>
          <p:nvPr>
            <p:ph type="title"/>
          </p:nvPr>
        </p:nvSpPr>
        <p:spPr/>
        <p:txBody>
          <a:bodyPr/>
          <a:lstStyle/>
          <a:p>
            <a:r>
              <a:rPr lang="de-DE" smtClean="0"/>
              <a:t>Arbeitsbezogener Stress als psychosoziales Risiko</a:t>
            </a:r>
          </a:p>
        </p:txBody>
      </p:sp>
      <p:sp>
        <p:nvSpPr>
          <p:cNvPr id="24578" name="Segnaposto contenuto 2"/>
          <p:cNvSpPr>
            <a:spLocks noGrp="1"/>
          </p:cNvSpPr>
          <p:nvPr>
            <p:ph type="body" idx="1"/>
          </p:nvPr>
        </p:nvSpPr>
        <p:spPr/>
        <p:txBody>
          <a:bodyPr/>
          <a:lstStyle/>
          <a:p>
            <a:pPr>
              <a:lnSpc>
                <a:spcPct val="90000"/>
              </a:lnSpc>
            </a:pPr>
            <a:r>
              <a:rPr lang="de-DE" smtClean="0"/>
              <a:t>   So sehr die Reaktionen auf Ereignisse vollkommen persönlich sind, gibt es doch in allen Arbeitsbereichen gefährliche Faktoren, die potenziell einen Schaden für die Gesundheit der Arbeitnehmerinnen und Arbeitnehmer verursachen können. </a:t>
            </a:r>
          </a:p>
          <a:p>
            <a:pPr>
              <a:lnSpc>
                <a:spcPct val="90000"/>
              </a:lnSpc>
            </a:pPr>
            <a:endParaRPr lang="de-DE" smtClean="0"/>
          </a:p>
          <a:p>
            <a:pPr>
              <a:lnSpc>
                <a:spcPct val="90000"/>
              </a:lnSpc>
            </a:pPr>
            <a:r>
              <a:rPr lang="de-DE" smtClean="0"/>
              <a:t>   Diese Gefahren oder Risiken können nicht vollständig beseitigt werden und aus diesem Grund sind sie zu bewerten und zu überwachen.</a:t>
            </a:r>
            <a:endParaRPr lang="it-IT"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Titolo 1"/>
          <p:cNvSpPr>
            <a:spLocks noGrp="1"/>
          </p:cNvSpPr>
          <p:nvPr>
            <p:ph type="title"/>
          </p:nvPr>
        </p:nvSpPr>
        <p:spPr>
          <a:xfrm>
            <a:off x="684213" y="620713"/>
            <a:ext cx="7991475" cy="720725"/>
          </a:xfrm>
        </p:spPr>
        <p:txBody>
          <a:bodyPr/>
          <a:lstStyle/>
          <a:p>
            <a:r>
              <a:rPr lang="de-DE" smtClean="0"/>
              <a:t>Psychosoziale Phänomene und Risiken</a:t>
            </a:r>
            <a:endParaRPr lang="it-IT" smtClean="0"/>
          </a:p>
        </p:txBody>
      </p:sp>
      <p:sp>
        <p:nvSpPr>
          <p:cNvPr id="25602" name="Segnaposto contenuto 2"/>
          <p:cNvSpPr>
            <a:spLocks noGrp="1"/>
          </p:cNvSpPr>
          <p:nvPr>
            <p:ph idx="1"/>
          </p:nvPr>
        </p:nvSpPr>
        <p:spPr>
          <a:xfrm>
            <a:off x="611188" y="1412875"/>
            <a:ext cx="7770812" cy="4113213"/>
          </a:xfrm>
        </p:spPr>
        <p:txBody>
          <a:bodyPr/>
          <a:lstStyle/>
          <a:p>
            <a:r>
              <a:rPr lang="de-DE" sz="2000" smtClean="0"/>
              <a:t>Die Risiken zu bewerten bedeutet zu erkennen, welche Faktoren eines bestimmten Arbeitsbereiches potenziell zu Stress führen können.</a:t>
            </a:r>
          </a:p>
          <a:p>
            <a:endParaRPr lang="de-DE" sz="2000" smtClean="0"/>
          </a:p>
          <a:p>
            <a:r>
              <a:rPr lang="de-DE" sz="2000" smtClean="0"/>
              <a:t>Die Risiken bewerten heißt, den Arbeitsbereich zu bewerten und nicht die Arbeitnehmerinnen bzw. Arbeitnehmer.  </a:t>
            </a:r>
          </a:p>
          <a:p>
            <a:endParaRPr lang="de-DE" sz="2000" smtClean="0"/>
          </a:p>
          <a:p>
            <a:r>
              <a:rPr lang="de-DE" sz="2000" smtClean="0"/>
              <a:t>Jeder Arbeitsbereich hat bestimmte Eigenschaften, einige möglicherweise gefährlich für die Gesundheit, für die die / der AG Vorsorgemaßnahmen erstellen. </a:t>
            </a:r>
          </a:p>
          <a:p>
            <a:endParaRPr lang="de-DE" sz="2000" smtClean="0"/>
          </a:p>
          <a:p>
            <a:r>
              <a:rPr lang="de-DE" sz="2000" smtClean="0"/>
              <a:t> So wie es das chemische Risiko oder das Brandrisiko gibt, gibt es auch das Risiko Stress.</a:t>
            </a:r>
            <a:endParaRPr lang="it-IT" sz="200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Titolo 1"/>
          <p:cNvSpPr>
            <a:spLocks noGrp="1"/>
          </p:cNvSpPr>
          <p:nvPr>
            <p:ph type="title"/>
          </p:nvPr>
        </p:nvSpPr>
        <p:spPr>
          <a:xfrm>
            <a:off x="684213" y="620713"/>
            <a:ext cx="7770812" cy="1141412"/>
          </a:xfrm>
        </p:spPr>
        <p:txBody>
          <a:bodyPr/>
          <a:lstStyle/>
          <a:p>
            <a:r>
              <a:rPr lang="de-DE" smtClean="0"/>
              <a:t> Was ist Stress?</a:t>
            </a:r>
            <a:endParaRPr lang="it-IT" smtClean="0"/>
          </a:p>
        </p:txBody>
      </p:sp>
      <p:sp>
        <p:nvSpPr>
          <p:cNvPr id="26626" name="Segnaposto contenuto 2"/>
          <p:cNvSpPr>
            <a:spLocks noGrp="1"/>
          </p:cNvSpPr>
          <p:nvPr>
            <p:ph idx="1"/>
          </p:nvPr>
        </p:nvSpPr>
        <p:spPr/>
        <p:txBody>
          <a:bodyPr/>
          <a:lstStyle/>
          <a:p>
            <a:r>
              <a:rPr lang="de-DE" smtClean="0"/>
              <a:t>Stress ist die unspezifische Antwort des</a:t>
            </a:r>
          </a:p>
          <a:p>
            <a:r>
              <a:rPr lang="de-DE" smtClean="0"/>
              <a:t>Organismus auf jede Anforderung, die von der </a:t>
            </a:r>
          </a:p>
          <a:p>
            <a:r>
              <a:rPr lang="de-DE" smtClean="0"/>
              <a:t>äußeren Umwelt auf ihn gemacht wird (Hans</a:t>
            </a:r>
          </a:p>
          <a:p>
            <a:r>
              <a:rPr lang="de-DE" smtClean="0"/>
              <a:t>Seyle-1936).</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arissa">
  <a:themeElements>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Verdana"/>
        <a:ea typeface="ＭＳ Ｐゴシック"/>
        <a:cs typeface=""/>
      </a:majorFont>
      <a:minorFont>
        <a:latin typeface="Verdana"/>
        <a:ea typeface="ＭＳ Ｐゴシック"/>
        <a:cs typeface=""/>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Arial" charset="0"/>
            <a:ea typeface="ＭＳ Ｐゴシック"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Arial" charset="0"/>
            <a:ea typeface="ＭＳ Ｐゴシック" charset="-128"/>
          </a:defRPr>
        </a:defPPr>
      </a:lstStyle>
    </a:lnDef>
  </a:objectDefaults>
  <a:extraClrSchemeLst>
    <a:extraClrScheme>
      <a:clrScheme name="Larissa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arissa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arissa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arissa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arissa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arissa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arissa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rissa">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
  <a:themeElements>
    <a:clrScheme name="Larissa">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Larissa">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Larissa">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2512</Words>
  <Application>Microsoft Office PowerPoint</Application>
  <PresentationFormat>Bildschirmpräsentation (4:3)</PresentationFormat>
  <Paragraphs>398</Paragraphs>
  <Slides>55</Slides>
  <Notes>3</Notes>
  <HiddenSlides>0</HiddenSlides>
  <MMClips>0</MMClips>
  <ScaleCrop>false</ScaleCrop>
  <HeadingPairs>
    <vt:vector size="6" baseType="variant">
      <vt:variant>
        <vt:lpstr>Verwendete Schriftarten</vt:lpstr>
      </vt:variant>
      <vt:variant>
        <vt:i4>6</vt:i4>
      </vt:variant>
      <vt:variant>
        <vt:lpstr>Entwurfsvorlage</vt:lpstr>
      </vt:variant>
      <vt:variant>
        <vt:i4>2</vt:i4>
      </vt:variant>
      <vt:variant>
        <vt:lpstr>Folientitel</vt:lpstr>
      </vt:variant>
      <vt:variant>
        <vt:i4>55</vt:i4>
      </vt:variant>
    </vt:vector>
  </HeadingPairs>
  <TitlesOfParts>
    <vt:vector size="63" baseType="lpstr">
      <vt:lpstr>Arial</vt:lpstr>
      <vt:lpstr>MS PGothic</vt:lpstr>
      <vt:lpstr>Verdana</vt:lpstr>
      <vt:lpstr>Times New Roman</vt:lpstr>
      <vt:lpstr>BankGothic Md BT</vt:lpstr>
      <vt:lpstr>Calibri</vt:lpstr>
      <vt:lpstr>Larissa</vt:lpstr>
      <vt:lpstr>Larissa</vt:lpstr>
      <vt:lpstr>Folie 1</vt:lpstr>
      <vt:lpstr>Inhalte</vt:lpstr>
      <vt:lpstr>1) Psychosoziale Phänomene und Risiken</vt:lpstr>
      <vt:lpstr>Psychosoziale Phänomene und  Risiken</vt:lpstr>
      <vt:lpstr>Psychosoziale Phänomene und Risiken</vt:lpstr>
      <vt:lpstr>Arbeitsbezogener Stress als psychsoziales Risiko</vt:lpstr>
      <vt:lpstr>Arbeitsbezogener Stress als psychosoziales Risiko</vt:lpstr>
      <vt:lpstr>Psychosoziale Phänomene und Risiken</vt:lpstr>
      <vt:lpstr> Was ist Stress?</vt:lpstr>
      <vt:lpstr>Stressfaktoren / Stressoren</vt:lpstr>
      <vt:lpstr> Was ist Stress?</vt:lpstr>
      <vt:lpstr>Folie 12</vt:lpstr>
      <vt:lpstr>POSITIVER STRESS- NEGATIVER STRESS</vt:lpstr>
      <vt:lpstr>POSITIVER STRESS NEGATIVER STRESS</vt:lpstr>
      <vt:lpstr>Arbeitsbezogener Stress</vt:lpstr>
      <vt:lpstr>Mit Stress verbundene Krankheiten</vt:lpstr>
      <vt:lpstr>Folie 17</vt:lpstr>
      <vt:lpstr>       Persönliche Symptome auf körperlicher Ebene</vt:lpstr>
      <vt:lpstr>      Persönliche Symptome auf psychischer Ebene</vt:lpstr>
      <vt:lpstr>     Persönliche Symptome auf Verhaltensebene</vt:lpstr>
      <vt:lpstr>Symptome bezogen auf die Arbeit Symptome bezogen auf die Arbeit</vt:lpstr>
      <vt:lpstr>Die Risikofaktoren für arbeitsbezogenen Stress  Quelle: EU – OSHA Europäische Agentur für die Sicherheit und Gesundheit am Arbeitsplatz (2000)</vt:lpstr>
      <vt:lpstr>Folie 23</vt:lpstr>
      <vt:lpstr>Risikofaktoren von aktueller Bedeutung   Quelle: EU – OSHA Europäische Beobachtungsstelle der Risiken (2008)</vt:lpstr>
      <vt:lpstr>Risikofaktoren von aktueller Bedeutung   Quelle: EU – OSHA Europäische Beobachtungsstelle der Risiken (2008)</vt:lpstr>
      <vt:lpstr> Was ist Burnout</vt:lpstr>
      <vt:lpstr> Burnout entsteht häufiger wenn: </vt:lpstr>
      <vt:lpstr>Burnout entsteht häufiger wenn:</vt:lpstr>
      <vt:lpstr>Burn-out</vt:lpstr>
      <vt:lpstr>Burn-out ist schädlich, weil </vt:lpstr>
      <vt:lpstr>Betrifft die Bewertung zum arbeitsbezogenen Stress Burnout und Mobbing?</vt:lpstr>
      <vt:lpstr>Was ist Mobbing?</vt:lpstr>
      <vt:lpstr>Was ist Mobbing?</vt:lpstr>
      <vt:lpstr>Was ist Mobbing? </vt:lpstr>
      <vt:lpstr>Unterschied zwischen arbeitsbezogener Stress und Mobbing</vt:lpstr>
      <vt:lpstr>Arbeitsbezogener Stress                         Mobbing</vt:lpstr>
      <vt:lpstr>Beschreibung arbeitsbezogener Stress</vt:lpstr>
      <vt:lpstr>Es handelt sich um Mobbing bei BELÄSTIGUNGEN UND GEWALT </vt:lpstr>
      <vt:lpstr>Psychosoziale Risiken</vt:lpstr>
      <vt:lpstr>Beispiele von missbräuchlichen Verhaltensweisen</vt:lpstr>
      <vt:lpstr>2) Gesetzliche Grundlagen</vt:lpstr>
      <vt:lpstr>Gesetzliche Grundlagen</vt:lpstr>
      <vt:lpstr>Gesetzliche Grundlagen</vt:lpstr>
      <vt:lpstr>3) ROLLE DES AUFSICHTSORGANS im Bereich von arbeitsbezogenem Stress</vt:lpstr>
      <vt:lpstr>Das Aufsichtsorgan vor der umfangreichen Problematik von arbeitsbezogenem Stress: verschiedene mögliche Situationen </vt:lpstr>
      <vt:lpstr>Folie 46</vt:lpstr>
      <vt:lpstr>ROLLE DES AUFSICHTSORGANS im Bereich von arbeitsbezogenen Stress</vt:lpstr>
      <vt:lpstr>Mindestvoraussetzungen an die Bewertung arbeitsbezogener Stress</vt:lpstr>
      <vt:lpstr>Mindestinhalte der Risikobewertung</vt:lpstr>
      <vt:lpstr>Welche Elemente werden am häufigsten vom Aufsichtsorgan überprüft?</vt:lpstr>
      <vt:lpstr>Welches Elemente werden am häufigsten vom Aufsichtsorgan überprüft?</vt:lpstr>
      <vt:lpstr>4) Präsentation der Ergebnisse des Projektes CCM  „Plan für die Überwachung und die Eingriffe für die Optimierung der Bewertung und des Umganges mit  arbeitsbezogenem Stress“ </vt:lpstr>
      <vt:lpstr>Einbezogene Körperschaften: </vt:lpstr>
      <vt:lpstr>Schlussfolgerungen</vt:lpstr>
      <vt:lpstr>  Danke für Ihre Aufmerksamkeit!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Unternehmenskommunikation</dc:title>
  <dc:creator>Michaela Dorfmann</dc:creator>
  <cp:lastModifiedBy>Christiana Winkler</cp:lastModifiedBy>
  <cp:revision>508</cp:revision>
  <cp:lastPrinted>2017-08-11T14:55:50Z</cp:lastPrinted>
  <dcterms:created xsi:type="dcterms:W3CDTF">2007-11-11T17:48:14Z</dcterms:created>
  <dcterms:modified xsi:type="dcterms:W3CDTF">2017-10-05T12:09:15Z</dcterms:modified>
</cp:coreProperties>
</file>