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9" r:id="rId2"/>
    <p:sldId id="301" r:id="rId3"/>
    <p:sldId id="293" r:id="rId4"/>
    <p:sldId id="295" r:id="rId5"/>
    <p:sldId id="297" r:id="rId6"/>
    <p:sldId id="258" r:id="rId7"/>
    <p:sldId id="300" r:id="rId8"/>
    <p:sldId id="259" r:id="rId9"/>
    <p:sldId id="260" r:id="rId10"/>
    <p:sldId id="261" r:id="rId11"/>
    <p:sldId id="262" r:id="rId12"/>
    <p:sldId id="275" r:id="rId13"/>
    <p:sldId id="276" r:id="rId14"/>
    <p:sldId id="278" r:id="rId15"/>
    <p:sldId id="277" r:id="rId16"/>
    <p:sldId id="280" r:id="rId17"/>
    <p:sldId id="282" r:id="rId18"/>
    <p:sldId id="283" r:id="rId19"/>
    <p:sldId id="288" r:id="rId20"/>
    <p:sldId id="287" r:id="rId21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D5C31-8E58-4AC5-A008-057D6BD018BB}" type="datetimeFigureOut">
              <a:rPr lang="it-IT"/>
              <a:pPr>
                <a:defRPr/>
              </a:pPr>
              <a:t>05/10/2017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1B171-57D5-48A0-AF77-84FE7EDB9E39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A9463-F956-483A-9F8B-1F57260C87DC}" type="datetimeFigureOut">
              <a:rPr lang="it-IT"/>
              <a:pPr>
                <a:defRPr/>
              </a:pPr>
              <a:t>05/10/2017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800DB-FFC8-4548-A89D-9330735131DE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FD052-A931-4649-B5AE-58BFBE2EA0F0}" type="datetimeFigureOut">
              <a:rPr lang="it-IT"/>
              <a:pPr>
                <a:defRPr/>
              </a:pPr>
              <a:t>05/10/2017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57E6E-7B98-4BD1-A48C-D6E2656DFE8F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14FB4-3F8E-4316-A587-AF9AF915F4E9}" type="datetimeFigureOut">
              <a:rPr lang="it-IT"/>
              <a:pPr>
                <a:defRPr/>
              </a:pPr>
              <a:t>05/10/2017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BED14-593A-45DA-990D-4F5D91800D65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4EBFE-D68B-4EFE-988F-C2F8B5B725D9}" type="datetimeFigureOut">
              <a:rPr lang="it-IT"/>
              <a:pPr>
                <a:defRPr/>
              </a:pPr>
              <a:t>05/10/2017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FF738-BF24-46EE-9202-F17156304DAD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E6055-D510-4C01-BC43-6BA0CCCCA291}" type="datetimeFigureOut">
              <a:rPr lang="it-IT"/>
              <a:pPr>
                <a:defRPr/>
              </a:pPr>
              <a:t>05/10/2017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70549-284E-454C-BE04-F2B105C09F04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0FD08-352D-4518-AD35-84831FCC6A5D}" type="datetimeFigureOut">
              <a:rPr lang="it-IT"/>
              <a:pPr>
                <a:defRPr/>
              </a:pPr>
              <a:t>05/10/2017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70A1B-57AC-4282-ADF8-E0FA5BF33E08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39425-2CE4-4B0E-A863-40DFD01BD7F4}" type="datetimeFigureOut">
              <a:rPr lang="it-IT"/>
              <a:pPr>
                <a:defRPr/>
              </a:pPr>
              <a:t>05/10/2017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B6E97-8EC9-4BAE-990F-C654DC5900C7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5BE8B-5530-4977-9178-4ACFF822BCFA}" type="datetimeFigureOut">
              <a:rPr lang="it-IT"/>
              <a:pPr>
                <a:defRPr/>
              </a:pPr>
              <a:t>05/10/2017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A03C8-6189-43C0-8D47-34BEF7F6D419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04995-5367-497D-8017-B631C15FB50F}" type="datetimeFigureOut">
              <a:rPr lang="it-IT"/>
              <a:pPr>
                <a:defRPr/>
              </a:pPr>
              <a:t>05/10/2017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3FCD-E6F8-4263-B4E6-B0DEAB850412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3A84D-1A34-4A6C-935F-780B3A3F9812}" type="datetimeFigureOut">
              <a:rPr lang="it-IT"/>
              <a:pPr>
                <a:defRPr/>
              </a:pPr>
              <a:t>05/10/2017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7D39E-8773-4F94-A52C-9DF3C827A5CA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4D6EB"/>
            </a:gs>
            <a:gs pos="70000">
              <a:srgbClr val="C4D6EB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C6EF9F-49A6-4A8B-956D-549DC10D85AF}" type="datetimeFigureOut">
              <a:rPr lang="it-IT"/>
              <a:pPr>
                <a:defRPr/>
              </a:pPr>
              <a:t>05/10/2017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BCECDE-AD01-4BB1-B804-9B921D646709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4163" y="254000"/>
            <a:ext cx="23844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13" y="150813"/>
            <a:ext cx="18573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ttangolo 6"/>
          <p:cNvSpPr>
            <a:spLocks noChangeArrowheads="1"/>
          </p:cNvSpPr>
          <p:nvPr/>
        </p:nvSpPr>
        <p:spPr bwMode="auto">
          <a:xfrm>
            <a:off x="0" y="822325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500" i="1">
                <a:latin typeface="Calibri" pitchFamily="34" charset="0"/>
              </a:rPr>
              <a:t>Projekt CCM 2013 “Piano di monitoraggio e d’intervento per l’ottimizzazione della valutazione e gestione dello stress lavoro-correlato”, finanziert vom Gesundheitsministerium</a:t>
            </a:r>
            <a:endParaRPr lang="it-IT" sz="1500">
              <a:latin typeface="Calibri" pitchFamily="34" charset="0"/>
            </a:endParaRPr>
          </a:p>
        </p:txBody>
      </p:sp>
      <p:sp>
        <p:nvSpPr>
          <p:cNvPr id="13316" name="Rettangolo 7"/>
          <p:cNvSpPr>
            <a:spLocks noChangeArrowheads="1"/>
          </p:cNvSpPr>
          <p:nvPr/>
        </p:nvSpPr>
        <p:spPr bwMode="auto">
          <a:xfrm>
            <a:off x="1087438" y="1577975"/>
            <a:ext cx="66770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254061"/>
                </a:solidFill>
                <a:latin typeface="Calibri" pitchFamily="34" charset="0"/>
              </a:rPr>
              <a:t>Nationaler Kongress</a:t>
            </a:r>
          </a:p>
          <a:p>
            <a:pPr algn="ctr"/>
            <a:r>
              <a:rPr lang="it-IT" sz="2000" b="1">
                <a:solidFill>
                  <a:srgbClr val="254061"/>
                </a:solidFill>
                <a:latin typeface="Calibri" pitchFamily="34" charset="0"/>
              </a:rPr>
              <a:t>ARBEITSBEZOGENER STRESS:</a:t>
            </a:r>
          </a:p>
          <a:p>
            <a:pPr algn="ctr"/>
            <a:r>
              <a:rPr lang="it-IT" sz="2000" b="1">
                <a:solidFill>
                  <a:srgbClr val="254061"/>
                </a:solidFill>
                <a:latin typeface="Calibri" pitchFamily="34" charset="0"/>
              </a:rPr>
              <a:t>ERFAHRUNGEN, MONITORING UND ENTWICKLUNGEN</a:t>
            </a:r>
          </a:p>
          <a:p>
            <a:pPr algn="ctr"/>
            <a:r>
              <a:rPr lang="it-IT" b="1">
                <a:solidFill>
                  <a:srgbClr val="254061"/>
                </a:solidFill>
                <a:latin typeface="Calibri" pitchFamily="34" charset="0"/>
              </a:rPr>
              <a:t>Rom, 14. Juli 2016</a:t>
            </a:r>
            <a:endParaRPr lang="it-IT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13317" name="Rettangolo 8"/>
          <p:cNvSpPr>
            <a:spLocks noChangeArrowheads="1"/>
          </p:cNvSpPr>
          <p:nvPr/>
        </p:nvSpPr>
        <p:spPr bwMode="auto">
          <a:xfrm>
            <a:off x="612775" y="3200400"/>
            <a:ext cx="7867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b="1">
                <a:latin typeface="Calibri" pitchFamily="34" charset="0"/>
              </a:rPr>
              <a:t>Das Monitoring in den Betrieben</a:t>
            </a:r>
          </a:p>
          <a:p>
            <a:pPr algn="ctr"/>
            <a:r>
              <a:rPr lang="it-IT" sz="3600" b="1">
                <a:latin typeface="Calibri" pitchFamily="34" charset="0"/>
              </a:rPr>
              <a:t>durchgeführt von den Regionen</a:t>
            </a:r>
            <a:endParaRPr lang="it-IT" sz="3600">
              <a:latin typeface="Calibri" pitchFamily="34" charset="0"/>
            </a:endParaRPr>
          </a:p>
        </p:txBody>
      </p:sp>
      <p:sp>
        <p:nvSpPr>
          <p:cNvPr id="13318" name="CasellaDiTesto 9"/>
          <p:cNvSpPr txBox="1">
            <a:spLocks noChangeArrowheads="1"/>
          </p:cNvSpPr>
          <p:nvPr/>
        </p:nvSpPr>
        <p:spPr bwMode="auto">
          <a:xfrm>
            <a:off x="230188" y="4891088"/>
            <a:ext cx="84963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Fulvio d’Orsi  </a:t>
            </a:r>
          </a:p>
          <a:p>
            <a:r>
              <a:rPr lang="it-IT">
                <a:latin typeface="Calibri" pitchFamily="34" charset="0"/>
              </a:rPr>
              <a:t>Koordinator der interregionalen technischen Gruppo zum arbeitsbezogenen Stress</a:t>
            </a:r>
          </a:p>
          <a:p>
            <a:endParaRPr lang="it-IT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Maurizio Di Giorgio</a:t>
            </a:r>
          </a:p>
          <a:p>
            <a:r>
              <a:rPr lang="it-IT">
                <a:latin typeface="Calibri" pitchFamily="34" charset="0"/>
              </a:rPr>
              <a:t>Regione Latium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asellaDiTesto 4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solidFill>
                  <a:srgbClr val="FF0000"/>
                </a:solidFill>
                <a:latin typeface="Calibri" pitchFamily="34" charset="0"/>
              </a:rPr>
              <a:t>Ergebnis der Erstbewertung</a:t>
            </a:r>
          </a:p>
          <a:p>
            <a:pPr algn="ctr"/>
            <a:r>
              <a:rPr lang="it-IT" sz="1600">
                <a:latin typeface="Calibri" pitchFamily="34" charset="0"/>
              </a:rPr>
              <a:t> </a:t>
            </a:r>
          </a:p>
        </p:txBody>
      </p:sp>
      <p:sp>
        <p:nvSpPr>
          <p:cNvPr id="22530" name="CasellaDiTesto 5"/>
          <p:cNvSpPr txBox="1">
            <a:spLocks noChangeArrowheads="1"/>
          </p:cNvSpPr>
          <p:nvPr/>
        </p:nvSpPr>
        <p:spPr bwMode="auto">
          <a:xfrm>
            <a:off x="8047038" y="1536700"/>
            <a:ext cx="966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latin typeface="Calibri" pitchFamily="34" charset="0"/>
              </a:rPr>
              <a:t>(16%)</a:t>
            </a:r>
          </a:p>
        </p:txBody>
      </p:sp>
      <p:sp>
        <p:nvSpPr>
          <p:cNvPr id="22531" name="CasellaDiTesto 6"/>
          <p:cNvSpPr txBox="1">
            <a:spLocks noChangeArrowheads="1"/>
          </p:cNvSpPr>
          <p:nvPr/>
        </p:nvSpPr>
        <p:spPr bwMode="auto">
          <a:xfrm>
            <a:off x="8107363" y="2389188"/>
            <a:ext cx="965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latin typeface="Calibri" pitchFamily="34" charset="0"/>
              </a:rPr>
              <a:t>(27%)</a:t>
            </a:r>
          </a:p>
        </p:txBody>
      </p:sp>
      <p:sp>
        <p:nvSpPr>
          <p:cNvPr id="22532" name="CasellaDiTesto 7"/>
          <p:cNvSpPr txBox="1">
            <a:spLocks noChangeArrowheads="1"/>
          </p:cNvSpPr>
          <p:nvPr/>
        </p:nvSpPr>
        <p:spPr bwMode="auto">
          <a:xfrm>
            <a:off x="8047038" y="3217863"/>
            <a:ext cx="966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latin typeface="Calibri" pitchFamily="34" charset="0"/>
              </a:rPr>
              <a:t>(29%)</a:t>
            </a:r>
          </a:p>
        </p:txBody>
      </p:sp>
      <p:sp>
        <p:nvSpPr>
          <p:cNvPr id="22533" name="CasellaDiTesto 8"/>
          <p:cNvSpPr txBox="1">
            <a:spLocks noChangeArrowheads="1"/>
          </p:cNvSpPr>
          <p:nvPr/>
        </p:nvSpPr>
        <p:spPr bwMode="auto">
          <a:xfrm>
            <a:off x="8047038" y="4117975"/>
            <a:ext cx="966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latin typeface="Calibri" pitchFamily="34" charset="0"/>
              </a:rPr>
              <a:t>(11%)</a:t>
            </a:r>
          </a:p>
        </p:txBody>
      </p:sp>
      <p:sp>
        <p:nvSpPr>
          <p:cNvPr id="22534" name="CasellaDiTesto 9"/>
          <p:cNvSpPr txBox="1">
            <a:spLocks noChangeArrowheads="1"/>
          </p:cNvSpPr>
          <p:nvPr/>
        </p:nvSpPr>
        <p:spPr bwMode="auto">
          <a:xfrm>
            <a:off x="8107363" y="4959350"/>
            <a:ext cx="96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latin typeface="Calibri" pitchFamily="34" charset="0"/>
              </a:rPr>
              <a:t>(7%)</a:t>
            </a:r>
          </a:p>
        </p:txBody>
      </p:sp>
      <p:pic>
        <p:nvPicPr>
          <p:cNvPr id="2253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639763"/>
            <a:ext cx="8896350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76213" y="1055688"/>
            <a:ext cx="1074737" cy="3365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de-DE" sz="1600" b="1">
                <a:ea typeface="MS PGothic" pitchFamily="34" charset="-128"/>
              </a:rPr>
              <a:t>SUMME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692650" y="6230938"/>
            <a:ext cx="3744913" cy="5810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de-DE" sz="1600" b="1">
                <a:ea typeface="MS PGothic" pitchFamily="34" charset="-128"/>
              </a:rPr>
              <a:t>Arbeitsbezogener Stress in mind. 1 homogenen Gruppe</a:t>
            </a: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1384300" y="6230938"/>
            <a:ext cx="2673350" cy="3365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de-DE" sz="1600" b="1">
                <a:ea typeface="MS PGothic" pitchFamily="34" charset="-128"/>
              </a:rPr>
              <a:t>Irrelevantes Risiko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asellaDiTesto 4"/>
          <p:cNvSpPr txBox="1">
            <a:spLocks noChangeArrowheads="1"/>
          </p:cNvSpPr>
          <p:nvPr/>
        </p:nvSpPr>
        <p:spPr bwMode="auto">
          <a:xfrm>
            <a:off x="0" y="23813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solidFill>
                  <a:srgbClr val="FF0000"/>
                </a:solidFill>
              </a:rPr>
              <a:t>Ergebnis der Erstbewertung</a:t>
            </a:r>
            <a:endParaRPr lang="it-IT" sz="32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it-IT"/>
              <a:t>Aufteilung nach Makrosektoren</a:t>
            </a:r>
          </a:p>
        </p:txBody>
      </p:sp>
      <p:pic>
        <p:nvPicPr>
          <p:cNvPr id="2355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244600"/>
            <a:ext cx="8842375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CasellaDiTesto 4"/>
          <p:cNvSpPr txBox="1">
            <a:spLocks noChangeArrowheads="1"/>
          </p:cNvSpPr>
          <p:nvPr/>
        </p:nvSpPr>
        <p:spPr bwMode="auto">
          <a:xfrm>
            <a:off x="639763" y="4681538"/>
            <a:ext cx="37750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600">
                <a:latin typeface="Calibri" pitchFamily="34" charset="0"/>
                <a:ea typeface="MS PGothic" pitchFamily="34" charset="-128"/>
              </a:rPr>
              <a:t>A= </a:t>
            </a:r>
            <a:r>
              <a:rPr lang="it-IT" sz="1600">
                <a:solidFill>
                  <a:srgbClr val="FF0000"/>
                </a:solidFill>
                <a:latin typeface="Calibri" pitchFamily="34" charset="0"/>
                <a:ea typeface="MS PGothic" pitchFamily="34" charset="-128"/>
              </a:rPr>
              <a:t>Landwirtschaft, Forstwirtschaft und Fischerei</a:t>
            </a:r>
          </a:p>
          <a:p>
            <a:pPr eaLnBrk="0" hangingPunct="0"/>
            <a:r>
              <a:rPr lang="it-IT" sz="1600">
                <a:latin typeface="Calibri" pitchFamily="34" charset="0"/>
                <a:ea typeface="MS PGothic" pitchFamily="34" charset="-128"/>
              </a:rPr>
              <a:t>B-D-E= Bergbau, andere Aktivitäten</a:t>
            </a:r>
          </a:p>
          <a:p>
            <a:pPr eaLnBrk="0" hangingPunct="0"/>
            <a:r>
              <a:rPr lang="it-IT" sz="1600">
                <a:latin typeface="Calibri" pitchFamily="34" charset="0"/>
                <a:ea typeface="MS PGothic" pitchFamily="34" charset="-128"/>
              </a:rPr>
              <a:t>C= </a:t>
            </a:r>
            <a:r>
              <a:rPr lang="it-IT" sz="1600">
                <a:solidFill>
                  <a:srgbClr val="FF0000"/>
                </a:solidFill>
                <a:latin typeface="Calibri" pitchFamily="34" charset="0"/>
                <a:ea typeface="MS PGothic" pitchFamily="34" charset="-128"/>
              </a:rPr>
              <a:t>Verarbeitendes Gewerbe</a:t>
            </a:r>
            <a:endParaRPr lang="it-IT" sz="1600">
              <a:latin typeface="Calibri" pitchFamily="34" charset="0"/>
              <a:ea typeface="MS PGothic" pitchFamily="34" charset="-128"/>
            </a:endParaRPr>
          </a:p>
          <a:p>
            <a:pPr eaLnBrk="0" hangingPunct="0"/>
            <a:r>
              <a:rPr lang="it-IT" sz="1600">
                <a:latin typeface="Calibri" pitchFamily="34" charset="0"/>
                <a:ea typeface="MS PGothic" pitchFamily="34" charset="-128"/>
              </a:rPr>
              <a:t>F= Bauindustrie </a:t>
            </a:r>
          </a:p>
          <a:p>
            <a:pPr eaLnBrk="0" hangingPunct="0"/>
            <a:r>
              <a:rPr lang="it-IT" sz="1600">
                <a:latin typeface="Calibri" pitchFamily="34" charset="0"/>
                <a:ea typeface="MS PGothic" pitchFamily="34" charset="-128"/>
              </a:rPr>
              <a:t>G-I= Handel, Gastgewerbe, Übernachtung</a:t>
            </a:r>
          </a:p>
          <a:p>
            <a:pPr eaLnBrk="0" hangingPunct="0"/>
            <a:r>
              <a:rPr lang="it-IT" sz="1600">
                <a:latin typeface="Calibri" pitchFamily="34" charset="0"/>
                <a:ea typeface="MS PGothic" pitchFamily="34" charset="-128"/>
              </a:rPr>
              <a:t>H= Transport  und Lagerung</a:t>
            </a:r>
          </a:p>
        </p:txBody>
      </p:sp>
      <p:sp>
        <p:nvSpPr>
          <p:cNvPr id="23556" name="CasellaDiTesto 5"/>
          <p:cNvSpPr txBox="1">
            <a:spLocks noChangeArrowheads="1"/>
          </p:cNvSpPr>
          <p:nvPr/>
        </p:nvSpPr>
        <p:spPr bwMode="auto">
          <a:xfrm>
            <a:off x="4537075" y="4681538"/>
            <a:ext cx="44386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600">
                <a:latin typeface="Calibri" pitchFamily="34" charset="0"/>
                <a:ea typeface="MS PGothic" pitchFamily="34" charset="-128"/>
              </a:rPr>
              <a:t>J-K-L= Information und Kommunikation,</a:t>
            </a:r>
          </a:p>
          <a:p>
            <a:pPr eaLnBrk="0" hangingPunct="0"/>
            <a:r>
              <a:rPr lang="it-IT" sz="1600">
                <a:latin typeface="Calibri" pitchFamily="34" charset="0"/>
                <a:ea typeface="MS PGothic" pitchFamily="34" charset="-128"/>
              </a:rPr>
              <a:t>Finanzen und Versicherungen, Immobilien</a:t>
            </a:r>
          </a:p>
          <a:p>
            <a:pPr eaLnBrk="0" hangingPunct="0"/>
            <a:r>
              <a:rPr lang="it-IT" sz="1600">
                <a:latin typeface="Calibri" pitchFamily="34" charset="0"/>
                <a:ea typeface="MS PGothic" pitchFamily="34" charset="-128"/>
              </a:rPr>
              <a:t>M – N= Wissenschaftliche und technische Berufe. Verwaltungs- und Hilfsberufe.</a:t>
            </a:r>
          </a:p>
          <a:p>
            <a:pPr eaLnBrk="0" hangingPunct="0"/>
            <a:r>
              <a:rPr lang="it-IT" sz="1600">
                <a:latin typeface="Calibri" pitchFamily="34" charset="0"/>
                <a:ea typeface="MS PGothic" pitchFamily="34" charset="-128"/>
              </a:rPr>
              <a:t>O-P= </a:t>
            </a:r>
            <a:r>
              <a:rPr lang="it-IT" sz="1600">
                <a:solidFill>
                  <a:srgbClr val="FF0000"/>
                </a:solidFill>
                <a:latin typeface="Calibri" pitchFamily="34" charset="0"/>
                <a:ea typeface="MS PGothic" pitchFamily="34" charset="-128"/>
              </a:rPr>
              <a:t>Öffentliche Verwaltung,</a:t>
            </a:r>
            <a:r>
              <a:rPr lang="it-IT" sz="1600">
                <a:latin typeface="Calibri" pitchFamily="34" charset="0"/>
                <a:ea typeface="MS PGothic" pitchFamily="34" charset="-128"/>
              </a:rPr>
              <a:t> </a:t>
            </a:r>
            <a:r>
              <a:rPr lang="it-IT" sz="1600">
                <a:solidFill>
                  <a:srgbClr val="FF0000"/>
                </a:solidFill>
                <a:latin typeface="Calibri" pitchFamily="34" charset="0"/>
                <a:ea typeface="MS PGothic" pitchFamily="34" charset="-128"/>
              </a:rPr>
              <a:t>Verteidigung und</a:t>
            </a:r>
            <a:r>
              <a:rPr lang="it-IT" sz="1600">
                <a:latin typeface="Calibri" pitchFamily="34" charset="0"/>
                <a:ea typeface="MS PGothic" pitchFamily="34" charset="-128"/>
              </a:rPr>
              <a:t> </a:t>
            </a:r>
            <a:r>
              <a:rPr lang="it-IT" sz="1600">
                <a:solidFill>
                  <a:srgbClr val="FF0000"/>
                </a:solidFill>
                <a:latin typeface="Calibri" pitchFamily="34" charset="0"/>
                <a:ea typeface="MS PGothic" pitchFamily="34" charset="-128"/>
              </a:rPr>
              <a:t>Bildung</a:t>
            </a:r>
          </a:p>
          <a:p>
            <a:pPr eaLnBrk="0" hangingPunct="0"/>
            <a:r>
              <a:rPr lang="it-IT" sz="1600">
                <a:latin typeface="Calibri" pitchFamily="34" charset="0"/>
                <a:ea typeface="MS PGothic" pitchFamily="34" charset="-128"/>
              </a:rPr>
              <a:t>Q= </a:t>
            </a:r>
            <a:r>
              <a:rPr lang="it-IT" sz="1600">
                <a:solidFill>
                  <a:srgbClr val="FF0000"/>
                </a:solidFill>
                <a:latin typeface="Calibri" pitchFamily="34" charset="0"/>
                <a:ea typeface="MS PGothic" pitchFamily="34" charset="-128"/>
              </a:rPr>
              <a:t>Gesundheits- und Sozialwesen</a:t>
            </a:r>
          </a:p>
          <a:p>
            <a:pPr eaLnBrk="0" hangingPunct="0"/>
            <a:r>
              <a:rPr lang="it-IT" sz="1600">
                <a:latin typeface="Calibri" pitchFamily="34" charset="0"/>
                <a:ea typeface="MS PGothic" pitchFamily="34" charset="-128"/>
              </a:rPr>
              <a:t>R-S-T-U= Andere Dienstleistungen</a:t>
            </a:r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1692275" y="4292600"/>
            <a:ext cx="2673350" cy="27463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de-DE" sz="1200" b="1">
                <a:ea typeface="MS PGothic" pitchFamily="34" charset="-128"/>
              </a:rPr>
              <a:t>Irrelevantes Risiko</a:t>
            </a:r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4643438" y="4221163"/>
            <a:ext cx="3744912" cy="4572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de-DE" sz="1200" b="1">
                <a:ea typeface="MS PGothic" pitchFamily="34" charset="-128"/>
              </a:rPr>
              <a:t>Arbeitsbezogener Stress in mind. 1 homogenen Gruppe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asellaDiTesto 4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solidFill>
                  <a:srgbClr val="FF0000"/>
                </a:solidFill>
                <a:latin typeface="Calibri" pitchFamily="34" charset="0"/>
              </a:rPr>
              <a:t>Wurde die vertiefende Bewertung durchgeführt?</a:t>
            </a:r>
          </a:p>
          <a:p>
            <a:pPr algn="ctr"/>
            <a:r>
              <a:rPr lang="it-IT" sz="1600">
                <a:latin typeface="Calibri" pitchFamily="34" charset="0"/>
              </a:rPr>
              <a:t> </a:t>
            </a:r>
          </a:p>
        </p:txBody>
      </p:sp>
      <p:graphicFrame>
        <p:nvGraphicFramePr>
          <p:cNvPr id="24578" name="Grafico 2"/>
          <p:cNvGraphicFramePr>
            <a:graphicFrameLocks/>
          </p:cNvGraphicFramePr>
          <p:nvPr/>
        </p:nvGraphicFramePr>
        <p:xfrm>
          <a:off x="1473200" y="1346200"/>
          <a:ext cx="6197600" cy="4165600"/>
        </p:xfrm>
        <a:graphic>
          <a:graphicData uri="http://schemas.openxmlformats.org/presentationml/2006/ole">
            <p:oleObj spid="_x0000_s24578" r:id="rId3" imgW="6194073" imgH="4163929" progId="Excel.Chart.8">
              <p:embed/>
            </p:oleObj>
          </a:graphicData>
        </a:graphic>
      </p:graphicFrame>
      <p:sp>
        <p:nvSpPr>
          <p:cNvPr id="24580" name="CasellaDiTesto 3"/>
          <p:cNvSpPr txBox="1">
            <a:spLocks noChangeArrowheads="1"/>
          </p:cNvSpPr>
          <p:nvPr/>
        </p:nvSpPr>
        <p:spPr bwMode="auto">
          <a:xfrm>
            <a:off x="2752725" y="2317750"/>
            <a:ext cx="1139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000" i="1">
                <a:latin typeface="Calibri" pitchFamily="34" charset="0"/>
              </a:rPr>
              <a:t>41 (37%)</a:t>
            </a:r>
          </a:p>
        </p:txBody>
      </p:sp>
      <p:sp>
        <p:nvSpPr>
          <p:cNvPr id="24581" name="CasellaDiTesto 5"/>
          <p:cNvSpPr txBox="1">
            <a:spLocks noChangeArrowheads="1"/>
          </p:cNvSpPr>
          <p:nvPr/>
        </p:nvSpPr>
        <p:spPr bwMode="auto">
          <a:xfrm>
            <a:off x="2752725" y="2828925"/>
            <a:ext cx="1139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000" i="1">
                <a:latin typeface="Calibri" pitchFamily="34" charset="0"/>
              </a:rPr>
              <a:t>22 (16%)</a:t>
            </a:r>
          </a:p>
        </p:txBody>
      </p:sp>
      <p:sp>
        <p:nvSpPr>
          <p:cNvPr id="24582" name="CasellaDiTesto 6"/>
          <p:cNvSpPr txBox="1">
            <a:spLocks noChangeArrowheads="1"/>
          </p:cNvSpPr>
          <p:nvPr/>
        </p:nvSpPr>
        <p:spPr bwMode="auto">
          <a:xfrm>
            <a:off x="2752725" y="3375025"/>
            <a:ext cx="1139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000" i="1">
                <a:latin typeface="Calibri" pitchFamily="34" charset="0"/>
              </a:rPr>
              <a:t>37 (10%)</a:t>
            </a:r>
          </a:p>
        </p:txBody>
      </p:sp>
      <p:sp>
        <p:nvSpPr>
          <p:cNvPr id="24583" name="CasellaDiTesto 7"/>
          <p:cNvSpPr txBox="1">
            <a:spLocks noChangeArrowheads="1"/>
          </p:cNvSpPr>
          <p:nvPr/>
        </p:nvSpPr>
        <p:spPr bwMode="auto">
          <a:xfrm>
            <a:off x="2752725" y="3943350"/>
            <a:ext cx="1139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000" i="1">
                <a:latin typeface="Calibri" pitchFamily="34" charset="0"/>
              </a:rPr>
              <a:t>8 (6%)</a:t>
            </a:r>
          </a:p>
        </p:txBody>
      </p:sp>
      <p:sp>
        <p:nvSpPr>
          <p:cNvPr id="24584" name="Text Box 5"/>
          <p:cNvSpPr txBox="1">
            <a:spLocks noChangeArrowheads="1"/>
          </p:cNvSpPr>
          <p:nvPr/>
        </p:nvSpPr>
        <p:spPr bwMode="auto">
          <a:xfrm>
            <a:off x="2892425" y="5081588"/>
            <a:ext cx="1874838" cy="7302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de-DE" sz="1400">
                <a:ea typeface="MS PGothic" pitchFamily="34" charset="-128"/>
              </a:rPr>
              <a:t>Abgeschlossen oder noch nicht abgeschlossen</a:t>
            </a:r>
          </a:p>
        </p:txBody>
      </p:sp>
      <p:sp>
        <p:nvSpPr>
          <p:cNvPr id="24585" name="Text Box 5"/>
          <p:cNvSpPr txBox="1">
            <a:spLocks noChangeArrowheads="1"/>
          </p:cNvSpPr>
          <p:nvPr/>
        </p:nvSpPr>
        <p:spPr bwMode="auto">
          <a:xfrm>
            <a:off x="5130800" y="5081588"/>
            <a:ext cx="1882775" cy="304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de-DE" sz="1400">
                <a:ea typeface="MS PGothic" pitchFamily="34" charset="-128"/>
              </a:rPr>
              <a:t>Nicht durchgeführt</a:t>
            </a:r>
          </a:p>
        </p:txBody>
      </p:sp>
      <p:sp>
        <p:nvSpPr>
          <p:cNvPr id="24586" name="Text Box 8"/>
          <p:cNvSpPr txBox="1">
            <a:spLocks noChangeArrowheads="1"/>
          </p:cNvSpPr>
          <p:nvPr/>
        </p:nvSpPr>
        <p:spPr bwMode="auto">
          <a:xfrm>
            <a:off x="1473200" y="1863725"/>
            <a:ext cx="1074738" cy="3365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de-DE" sz="1600" b="1">
                <a:ea typeface="MS PGothic" pitchFamily="34" charset="-128"/>
              </a:rPr>
              <a:t>SUMME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asellaDiTesto 4"/>
          <p:cNvSpPr txBox="1">
            <a:spLocks noChangeArrowheads="1"/>
          </p:cNvSpPr>
          <p:nvPr/>
        </p:nvSpPr>
        <p:spPr bwMode="auto">
          <a:xfrm>
            <a:off x="1012825" y="0"/>
            <a:ext cx="70945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solidFill>
                  <a:srgbClr val="FF0000"/>
                </a:solidFill>
                <a:latin typeface="Calibri" pitchFamily="34" charset="0"/>
              </a:rPr>
              <a:t>Wieso wurde die vertiefende Bewertung durchgeführt (108 Betriebe)?</a:t>
            </a:r>
            <a:endParaRPr lang="it-IT" sz="1600">
              <a:latin typeface="Calibri" pitchFamily="34" charset="0"/>
            </a:endParaRPr>
          </a:p>
        </p:txBody>
      </p:sp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5956300" y="1484313"/>
            <a:ext cx="2681288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de-DE">
                <a:latin typeface="Calibri" pitchFamily="34" charset="0"/>
              </a:rPr>
              <a:t>Angewendete Schutz-maßnahmen unwirksam</a:t>
            </a:r>
          </a:p>
          <a:p>
            <a:pPr defTabSz="914400">
              <a:spcBef>
                <a:spcPct val="50000"/>
              </a:spcBef>
            </a:pPr>
            <a:endParaRPr lang="de-DE">
              <a:latin typeface="Calibri" pitchFamily="34" charset="0"/>
            </a:endParaRPr>
          </a:p>
          <a:p>
            <a:pPr defTabSz="914400">
              <a:spcBef>
                <a:spcPct val="50000"/>
              </a:spcBef>
            </a:pPr>
            <a:r>
              <a:rPr lang="de-DE">
                <a:latin typeface="Calibri" pitchFamily="34" charset="0"/>
              </a:rPr>
              <a:t>Positive Erstbewertung</a:t>
            </a:r>
          </a:p>
          <a:p>
            <a:pPr defTabSz="914400">
              <a:spcBef>
                <a:spcPct val="50000"/>
              </a:spcBef>
            </a:pPr>
            <a:endParaRPr lang="de-DE">
              <a:latin typeface="Calibri" pitchFamily="34" charset="0"/>
            </a:endParaRPr>
          </a:p>
          <a:p>
            <a:pPr defTabSz="914400">
              <a:spcBef>
                <a:spcPct val="50000"/>
              </a:spcBef>
            </a:pPr>
            <a:r>
              <a:rPr lang="de-DE">
                <a:latin typeface="Calibri" pitchFamily="34" charset="0"/>
              </a:rPr>
              <a:t>Freiwillige Anwendung (Erstbewertung negativ)</a:t>
            </a:r>
          </a:p>
          <a:p>
            <a:pPr defTabSz="914400">
              <a:spcBef>
                <a:spcPct val="50000"/>
              </a:spcBef>
            </a:pPr>
            <a:endParaRPr lang="de-DE">
              <a:latin typeface="Calibri" pitchFamily="34" charset="0"/>
            </a:endParaRPr>
          </a:p>
          <a:p>
            <a:pPr defTabSz="914400">
              <a:spcBef>
                <a:spcPct val="50000"/>
              </a:spcBef>
            </a:pPr>
            <a:r>
              <a:rPr lang="de-DE">
                <a:latin typeface="Calibri" pitchFamily="34" charset="0"/>
              </a:rPr>
              <a:t>Unstimmigkeiten in der Erstbewertung</a:t>
            </a:r>
          </a:p>
          <a:p>
            <a:pPr defTabSz="914400">
              <a:spcBef>
                <a:spcPct val="50000"/>
              </a:spcBef>
            </a:pPr>
            <a:endParaRPr lang="de-DE" sz="1400">
              <a:latin typeface="Calibri" pitchFamily="34" charset="0"/>
            </a:endParaRPr>
          </a:p>
          <a:p>
            <a:pPr defTabSz="914400">
              <a:spcBef>
                <a:spcPct val="50000"/>
              </a:spcBef>
            </a:pPr>
            <a:r>
              <a:rPr lang="de-DE">
                <a:latin typeface="Calibri" pitchFamily="34" charset="0"/>
              </a:rPr>
              <a:t>Anstelle der Erst-bewertung durchgeführt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2825" y="1671638"/>
            <a:ext cx="49434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asellaDiTesto 4"/>
          <p:cNvSpPr txBox="1">
            <a:spLocks noChangeArrowheads="1"/>
          </p:cNvSpPr>
          <p:nvPr/>
        </p:nvSpPr>
        <p:spPr bwMode="auto">
          <a:xfrm>
            <a:off x="1012825" y="0"/>
            <a:ext cx="70945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b="1">
                <a:solidFill>
                  <a:srgbClr val="FF0000"/>
                </a:solidFill>
                <a:latin typeface="Calibri" pitchFamily="34" charset="0"/>
              </a:rPr>
              <a:t>Angewendete Methoden für die vertiefende Bewertung</a:t>
            </a:r>
            <a:endParaRPr lang="it-IT">
              <a:latin typeface="Calibri" pitchFamily="34" charset="0"/>
            </a:endParaRPr>
          </a:p>
        </p:txBody>
      </p:sp>
      <p:sp>
        <p:nvSpPr>
          <p:cNvPr id="26626" name="CasellaDiTesto 2"/>
          <p:cNvSpPr txBox="1">
            <a:spLocks noChangeArrowheads="1"/>
          </p:cNvSpPr>
          <p:nvPr/>
        </p:nvSpPr>
        <p:spPr bwMode="auto">
          <a:xfrm>
            <a:off x="4759325" y="3727450"/>
            <a:ext cx="719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latin typeface="Calibri" pitchFamily="34" charset="0"/>
              </a:rPr>
              <a:t>88</a:t>
            </a:r>
          </a:p>
        </p:txBody>
      </p:sp>
      <p:sp>
        <p:nvSpPr>
          <p:cNvPr id="26627" name="CasellaDiTesto 5"/>
          <p:cNvSpPr txBox="1">
            <a:spLocks noChangeArrowheads="1"/>
          </p:cNvSpPr>
          <p:nvPr/>
        </p:nvSpPr>
        <p:spPr bwMode="auto">
          <a:xfrm>
            <a:off x="1846263" y="3721100"/>
            <a:ext cx="717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latin typeface="Calibri" pitchFamily="34" charset="0"/>
              </a:rPr>
              <a:t>35</a:t>
            </a:r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2525" y="1597025"/>
            <a:ext cx="56292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6781800" y="2782888"/>
            <a:ext cx="2078038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de-DE"/>
              <a:t>Fragebogen</a:t>
            </a:r>
          </a:p>
          <a:p>
            <a:pPr defTabSz="914400">
              <a:spcBef>
                <a:spcPct val="50000"/>
              </a:spcBef>
            </a:pPr>
            <a:endParaRPr lang="de-DE" sz="1400"/>
          </a:p>
          <a:p>
            <a:pPr defTabSz="914400">
              <a:spcBef>
                <a:spcPct val="50000"/>
              </a:spcBef>
            </a:pPr>
            <a:r>
              <a:rPr lang="de-DE"/>
              <a:t>Focus Group</a:t>
            </a:r>
          </a:p>
          <a:p>
            <a:pPr defTabSz="914400">
              <a:spcBef>
                <a:spcPct val="50000"/>
              </a:spcBef>
            </a:pPr>
            <a:endParaRPr lang="de-DE" sz="1200"/>
          </a:p>
          <a:p>
            <a:pPr defTabSz="914400">
              <a:spcBef>
                <a:spcPct val="50000"/>
              </a:spcBef>
            </a:pPr>
            <a:r>
              <a:rPr lang="de-DE"/>
              <a:t>Halbstrukturiertes Interview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asellaDiTesto 4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solidFill>
                  <a:srgbClr val="FF0000"/>
                </a:solidFill>
                <a:latin typeface="Calibri" pitchFamily="34" charset="0"/>
              </a:rPr>
              <a:t>Ergebnis der vertiefenden Bewertung</a:t>
            </a:r>
          </a:p>
          <a:p>
            <a:pPr algn="ctr"/>
            <a:r>
              <a:rPr lang="it-IT" sz="1600">
                <a:latin typeface="Calibri" pitchFamily="34" charset="0"/>
              </a:rPr>
              <a:t> </a:t>
            </a:r>
          </a:p>
        </p:txBody>
      </p:sp>
      <p:sp>
        <p:nvSpPr>
          <p:cNvPr id="27650" name="CasellaDiTesto 5"/>
          <p:cNvSpPr txBox="1">
            <a:spLocks noChangeArrowheads="1"/>
          </p:cNvSpPr>
          <p:nvPr/>
        </p:nvSpPr>
        <p:spPr bwMode="auto">
          <a:xfrm>
            <a:off x="8047038" y="1536700"/>
            <a:ext cx="966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latin typeface="Calibri" pitchFamily="34" charset="0"/>
              </a:rPr>
              <a:t>(50%)</a:t>
            </a:r>
          </a:p>
        </p:txBody>
      </p:sp>
      <p:sp>
        <p:nvSpPr>
          <p:cNvPr id="27651" name="CasellaDiTesto 6"/>
          <p:cNvSpPr txBox="1">
            <a:spLocks noChangeArrowheads="1"/>
          </p:cNvSpPr>
          <p:nvPr/>
        </p:nvSpPr>
        <p:spPr bwMode="auto">
          <a:xfrm>
            <a:off x="8107363" y="2389188"/>
            <a:ext cx="965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latin typeface="Calibri" pitchFamily="34" charset="0"/>
              </a:rPr>
              <a:t>(56%)</a:t>
            </a:r>
          </a:p>
        </p:txBody>
      </p:sp>
      <p:sp>
        <p:nvSpPr>
          <p:cNvPr id="27652" name="CasellaDiTesto 7"/>
          <p:cNvSpPr txBox="1">
            <a:spLocks noChangeArrowheads="1"/>
          </p:cNvSpPr>
          <p:nvPr/>
        </p:nvSpPr>
        <p:spPr bwMode="auto">
          <a:xfrm>
            <a:off x="8047038" y="3217863"/>
            <a:ext cx="966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latin typeface="Calibri" pitchFamily="34" charset="0"/>
              </a:rPr>
              <a:t>(65%)</a:t>
            </a:r>
          </a:p>
        </p:txBody>
      </p:sp>
      <p:sp>
        <p:nvSpPr>
          <p:cNvPr id="27653" name="CasellaDiTesto 8"/>
          <p:cNvSpPr txBox="1">
            <a:spLocks noChangeArrowheads="1"/>
          </p:cNvSpPr>
          <p:nvPr/>
        </p:nvSpPr>
        <p:spPr bwMode="auto">
          <a:xfrm>
            <a:off x="8047038" y="4117975"/>
            <a:ext cx="966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latin typeface="Calibri" pitchFamily="34" charset="0"/>
              </a:rPr>
              <a:t>(35%)</a:t>
            </a:r>
          </a:p>
        </p:txBody>
      </p:sp>
      <p:sp>
        <p:nvSpPr>
          <p:cNvPr id="27654" name="CasellaDiTesto 9"/>
          <p:cNvSpPr txBox="1">
            <a:spLocks noChangeArrowheads="1"/>
          </p:cNvSpPr>
          <p:nvPr/>
        </p:nvSpPr>
        <p:spPr bwMode="auto">
          <a:xfrm>
            <a:off x="8107363" y="4959350"/>
            <a:ext cx="96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latin typeface="Calibri" pitchFamily="34" charset="0"/>
              </a:rPr>
              <a:t>(50%)</a:t>
            </a:r>
          </a:p>
        </p:txBody>
      </p:sp>
      <p:pic>
        <p:nvPicPr>
          <p:cNvPr id="2765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31825"/>
            <a:ext cx="889317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76213" y="1055688"/>
            <a:ext cx="1074737" cy="3365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de-DE" sz="1600" b="1">
                <a:ea typeface="MS PGothic" pitchFamily="34" charset="-128"/>
              </a:rPr>
              <a:t>SUMME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250950" y="6181725"/>
            <a:ext cx="2673350" cy="3365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de-DE" sz="1600" b="1">
                <a:ea typeface="MS PGothic" pitchFamily="34" charset="-128"/>
              </a:rPr>
              <a:t>Irrelevantes Risiko</a:t>
            </a:r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4572000" y="6092825"/>
            <a:ext cx="3744913" cy="5810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de-DE" sz="1600" b="1">
                <a:ea typeface="MS PGothic" pitchFamily="34" charset="-128"/>
              </a:rPr>
              <a:t>Arbeitsbezogener Stress in mind. 1 homogenen Gruppe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asellaDiTesto 4"/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solidFill>
                  <a:srgbClr val="FF0000"/>
                </a:solidFill>
                <a:latin typeface="Calibri" pitchFamily="34" charset="0"/>
              </a:rPr>
              <a:t>Hat die vertiefende Bewertung das Ergebnis der Erstbewertung bestätigt?</a:t>
            </a:r>
          </a:p>
          <a:p>
            <a:pPr algn="just"/>
            <a:r>
              <a:rPr lang="it-IT" sz="1600">
                <a:latin typeface="Calibri" pitchFamily="34" charset="0"/>
              </a:rPr>
              <a:t> </a:t>
            </a:r>
          </a:p>
        </p:txBody>
      </p:sp>
      <p:sp>
        <p:nvSpPr>
          <p:cNvPr id="28674" name="CasellaDiTesto 5"/>
          <p:cNvSpPr txBox="1">
            <a:spLocks noChangeArrowheads="1"/>
          </p:cNvSpPr>
          <p:nvPr/>
        </p:nvSpPr>
        <p:spPr bwMode="auto">
          <a:xfrm>
            <a:off x="8047038" y="1536700"/>
            <a:ext cx="966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latin typeface="Calibri" pitchFamily="34" charset="0"/>
              </a:rPr>
              <a:t>(18%)</a:t>
            </a:r>
          </a:p>
        </p:txBody>
      </p:sp>
      <p:sp>
        <p:nvSpPr>
          <p:cNvPr id="28675" name="CasellaDiTesto 6"/>
          <p:cNvSpPr txBox="1">
            <a:spLocks noChangeArrowheads="1"/>
          </p:cNvSpPr>
          <p:nvPr/>
        </p:nvSpPr>
        <p:spPr bwMode="auto">
          <a:xfrm>
            <a:off x="8107363" y="2389188"/>
            <a:ext cx="965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latin typeface="Calibri" pitchFamily="34" charset="0"/>
              </a:rPr>
              <a:t>(13%)</a:t>
            </a:r>
          </a:p>
        </p:txBody>
      </p:sp>
      <p:sp>
        <p:nvSpPr>
          <p:cNvPr id="28676" name="CasellaDiTesto 7"/>
          <p:cNvSpPr txBox="1">
            <a:spLocks noChangeArrowheads="1"/>
          </p:cNvSpPr>
          <p:nvPr/>
        </p:nvSpPr>
        <p:spPr bwMode="auto">
          <a:xfrm>
            <a:off x="8047038" y="3217863"/>
            <a:ext cx="966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latin typeface="Calibri" pitchFamily="34" charset="0"/>
              </a:rPr>
              <a:t>(32%)</a:t>
            </a:r>
          </a:p>
        </p:txBody>
      </p:sp>
      <p:sp>
        <p:nvSpPr>
          <p:cNvPr id="28677" name="CasellaDiTesto 8"/>
          <p:cNvSpPr txBox="1">
            <a:spLocks noChangeArrowheads="1"/>
          </p:cNvSpPr>
          <p:nvPr/>
        </p:nvSpPr>
        <p:spPr bwMode="auto">
          <a:xfrm>
            <a:off x="8047038" y="4117975"/>
            <a:ext cx="966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latin typeface="Calibri" pitchFamily="34" charset="0"/>
              </a:rPr>
              <a:t>(12%)</a:t>
            </a:r>
          </a:p>
        </p:txBody>
      </p:sp>
      <p:sp>
        <p:nvSpPr>
          <p:cNvPr id="28678" name="CasellaDiTesto 9"/>
          <p:cNvSpPr txBox="1">
            <a:spLocks noChangeArrowheads="1"/>
          </p:cNvSpPr>
          <p:nvPr/>
        </p:nvSpPr>
        <p:spPr bwMode="auto">
          <a:xfrm>
            <a:off x="8107363" y="4959350"/>
            <a:ext cx="96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latin typeface="Calibri" pitchFamily="34" charset="0"/>
              </a:rPr>
              <a:t>(25%)</a:t>
            </a:r>
          </a:p>
        </p:txBody>
      </p:sp>
      <p:pic>
        <p:nvPicPr>
          <p:cNvPr id="2867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1036638"/>
            <a:ext cx="8736013" cy="578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14300" y="1392238"/>
            <a:ext cx="1074738" cy="3365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de-DE" sz="1600" b="1">
                <a:ea typeface="MS PGothic" pitchFamily="34" charset="-128"/>
              </a:rPr>
              <a:t>SUMME</a:t>
            </a:r>
          </a:p>
        </p:txBody>
      </p:sp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4500563" y="6524625"/>
            <a:ext cx="565150" cy="2444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de-DE" sz="1000">
                <a:ea typeface="MS PGothic" pitchFamily="34" charset="-128"/>
              </a:rPr>
              <a:t>NEIN</a:t>
            </a:r>
          </a:p>
        </p:txBody>
      </p:sp>
      <p:sp>
        <p:nvSpPr>
          <p:cNvPr id="28682" name="Text Box 8"/>
          <p:cNvSpPr txBox="1">
            <a:spLocks noChangeArrowheads="1"/>
          </p:cNvSpPr>
          <p:nvPr/>
        </p:nvSpPr>
        <p:spPr bwMode="auto">
          <a:xfrm>
            <a:off x="3924300" y="6524625"/>
            <a:ext cx="352425" cy="2444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de-DE" sz="1000">
                <a:ea typeface="MS PGothic" pitchFamily="34" charset="-128"/>
              </a:rPr>
              <a:t>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asellaDiTesto 4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solidFill>
                  <a:srgbClr val="FF0000"/>
                </a:solidFill>
                <a:latin typeface="Calibri" pitchFamily="34" charset="0"/>
              </a:rPr>
              <a:t>Wurden Verbesserungsmaßnahmen ergriffen?</a:t>
            </a:r>
          </a:p>
          <a:p>
            <a:pPr algn="ctr"/>
            <a:r>
              <a:rPr lang="it-IT" sz="1600">
                <a:latin typeface="Calibri" pitchFamily="34" charset="0"/>
              </a:rPr>
              <a:t> </a:t>
            </a:r>
          </a:p>
        </p:txBody>
      </p:sp>
      <p:sp>
        <p:nvSpPr>
          <p:cNvPr id="29698" name="CasellaDiTesto 5"/>
          <p:cNvSpPr txBox="1">
            <a:spLocks noChangeArrowheads="1"/>
          </p:cNvSpPr>
          <p:nvPr/>
        </p:nvSpPr>
        <p:spPr bwMode="auto">
          <a:xfrm>
            <a:off x="3702050" y="1630363"/>
            <a:ext cx="965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latin typeface="Calibri" pitchFamily="34" charset="0"/>
              </a:rPr>
              <a:t>(42%)</a:t>
            </a:r>
          </a:p>
        </p:txBody>
      </p:sp>
      <p:sp>
        <p:nvSpPr>
          <p:cNvPr id="29699" name="CasellaDiTesto 6"/>
          <p:cNvSpPr txBox="1">
            <a:spLocks noChangeArrowheads="1"/>
          </p:cNvSpPr>
          <p:nvPr/>
        </p:nvSpPr>
        <p:spPr bwMode="auto">
          <a:xfrm>
            <a:off x="4184650" y="2389188"/>
            <a:ext cx="965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latin typeface="Calibri" pitchFamily="34" charset="0"/>
              </a:rPr>
              <a:t>(60%)</a:t>
            </a:r>
          </a:p>
        </p:txBody>
      </p:sp>
      <p:sp>
        <p:nvSpPr>
          <p:cNvPr id="29700" name="CasellaDiTesto 7"/>
          <p:cNvSpPr txBox="1">
            <a:spLocks noChangeArrowheads="1"/>
          </p:cNvSpPr>
          <p:nvPr/>
        </p:nvSpPr>
        <p:spPr bwMode="auto">
          <a:xfrm>
            <a:off x="3976688" y="3117850"/>
            <a:ext cx="966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latin typeface="Calibri" pitchFamily="34" charset="0"/>
              </a:rPr>
              <a:t>(52%)</a:t>
            </a:r>
          </a:p>
        </p:txBody>
      </p:sp>
      <p:sp>
        <p:nvSpPr>
          <p:cNvPr id="29701" name="CasellaDiTesto 8"/>
          <p:cNvSpPr txBox="1">
            <a:spLocks noChangeArrowheads="1"/>
          </p:cNvSpPr>
          <p:nvPr/>
        </p:nvSpPr>
        <p:spPr bwMode="auto">
          <a:xfrm>
            <a:off x="3608388" y="3749675"/>
            <a:ext cx="96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latin typeface="Calibri" pitchFamily="34" charset="0"/>
              </a:rPr>
              <a:t>(37%)</a:t>
            </a:r>
          </a:p>
        </p:txBody>
      </p:sp>
      <p:sp>
        <p:nvSpPr>
          <p:cNvPr id="29702" name="CasellaDiTesto 9"/>
          <p:cNvSpPr txBox="1">
            <a:spLocks noChangeArrowheads="1"/>
          </p:cNvSpPr>
          <p:nvPr/>
        </p:nvSpPr>
        <p:spPr bwMode="auto">
          <a:xfrm>
            <a:off x="3363913" y="4402138"/>
            <a:ext cx="96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latin typeface="Calibri" pitchFamily="34" charset="0"/>
              </a:rPr>
              <a:t>(28%)</a:t>
            </a:r>
          </a:p>
        </p:txBody>
      </p:sp>
      <p:pic>
        <p:nvPicPr>
          <p:cNvPr id="2970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463" y="788988"/>
            <a:ext cx="7332662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906463" y="1293813"/>
            <a:ext cx="1074737" cy="3365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de-DE" sz="1600" b="1">
                <a:ea typeface="MS PGothic" pitchFamily="34" charset="-128"/>
              </a:rPr>
              <a:t>SUMME</a:t>
            </a:r>
          </a:p>
        </p:txBody>
      </p:sp>
      <p:sp>
        <p:nvSpPr>
          <p:cNvPr id="29705" name="Text Box 8"/>
          <p:cNvSpPr txBox="1">
            <a:spLocks noChangeArrowheads="1"/>
          </p:cNvSpPr>
          <p:nvPr/>
        </p:nvSpPr>
        <p:spPr bwMode="auto">
          <a:xfrm>
            <a:off x="2771775" y="6453188"/>
            <a:ext cx="1676400" cy="3365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de-DE" sz="1600" b="1">
                <a:ea typeface="MS PGothic" pitchFamily="34" charset="-128"/>
              </a:rPr>
              <a:t>Umgesetzt</a:t>
            </a:r>
          </a:p>
        </p:txBody>
      </p:sp>
      <p:sp>
        <p:nvSpPr>
          <p:cNvPr id="29706" name="Text Box 8"/>
          <p:cNvSpPr txBox="1">
            <a:spLocks noChangeArrowheads="1"/>
          </p:cNvSpPr>
          <p:nvPr/>
        </p:nvSpPr>
        <p:spPr bwMode="auto">
          <a:xfrm>
            <a:off x="4943475" y="6453188"/>
            <a:ext cx="2141538" cy="3365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de-DE" sz="1600" b="1">
                <a:ea typeface="MS PGothic" pitchFamily="34" charset="-128"/>
              </a:rPr>
              <a:t>Nicht umgesetzt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asellaDiTesto 4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solidFill>
                  <a:srgbClr val="FF0000"/>
                </a:solidFill>
                <a:latin typeface="Calibri" pitchFamily="34" charset="0"/>
              </a:rPr>
              <a:t>Art der umgesetzten Maßnahmen</a:t>
            </a:r>
          </a:p>
          <a:p>
            <a:pPr algn="ctr"/>
            <a:r>
              <a:rPr lang="it-IT" sz="1600">
                <a:latin typeface="Calibri" pitchFamily="34" charset="0"/>
              </a:rPr>
              <a:t> </a:t>
            </a:r>
          </a:p>
        </p:txBody>
      </p:sp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2063" y="919163"/>
            <a:ext cx="66198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8"/>
          <p:cNvSpPr txBox="1">
            <a:spLocks noChangeArrowheads="1"/>
          </p:cNvSpPr>
          <p:nvPr/>
        </p:nvSpPr>
        <p:spPr bwMode="auto">
          <a:xfrm>
            <a:off x="2627313" y="1052513"/>
            <a:ext cx="1492250" cy="3365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de-DE" sz="1600" b="1">
                <a:ea typeface="MS PGothic" pitchFamily="34" charset="-128"/>
              </a:rPr>
              <a:t>vorsorglich</a:t>
            </a:r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4467225" y="1052513"/>
            <a:ext cx="1492250" cy="3365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de-DE" sz="1600" b="1">
                <a:ea typeface="MS PGothic" pitchFamily="34" charset="-128"/>
              </a:rPr>
              <a:t>mildernd</a:t>
            </a:r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6389688" y="1052513"/>
            <a:ext cx="1492250" cy="3365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de-DE" sz="1600" b="1">
                <a:ea typeface="MS PGothic" pitchFamily="34" charset="-128"/>
              </a:rPr>
              <a:t>reparierend</a:t>
            </a:r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1262063" y="2101850"/>
            <a:ext cx="1074737" cy="3365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de-DE" sz="1600" b="1">
                <a:ea typeface="MS PGothic" pitchFamily="34" charset="-128"/>
              </a:rPr>
              <a:t>SUMME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asellaDiTesto 4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solidFill>
                  <a:srgbClr val="FF0000"/>
                </a:solidFill>
                <a:latin typeface="Calibri" pitchFamily="34" charset="0"/>
              </a:rPr>
              <a:t>VERSCHREIBUNGEN UND ANORDNUNGEN</a:t>
            </a:r>
          </a:p>
          <a:p>
            <a:pPr algn="ctr"/>
            <a:r>
              <a:rPr lang="it-IT" sz="1600">
                <a:latin typeface="Calibri" pitchFamily="34" charset="0"/>
              </a:rPr>
              <a:t> </a:t>
            </a:r>
          </a:p>
        </p:txBody>
      </p:sp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71538"/>
            <a:ext cx="612457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8"/>
          <p:cNvSpPr txBox="1">
            <a:spLocks noChangeArrowheads="1"/>
          </p:cNvSpPr>
          <p:nvPr/>
        </p:nvSpPr>
        <p:spPr bwMode="auto">
          <a:xfrm>
            <a:off x="1066800" y="2039938"/>
            <a:ext cx="1074738" cy="3365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de-DE" sz="1600" b="1">
                <a:ea typeface="MS PGothic" pitchFamily="34" charset="-128"/>
              </a:rPr>
              <a:t>SUMME</a:t>
            </a:r>
          </a:p>
        </p:txBody>
      </p:sp>
      <p:sp>
        <p:nvSpPr>
          <p:cNvPr id="31748" name="Text Box 8"/>
          <p:cNvSpPr txBox="1">
            <a:spLocks noChangeArrowheads="1"/>
          </p:cNvSpPr>
          <p:nvPr/>
        </p:nvSpPr>
        <p:spPr bwMode="auto">
          <a:xfrm>
            <a:off x="3190875" y="995363"/>
            <a:ext cx="1647825" cy="3365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de-DE" sz="1600" b="1">
                <a:ea typeface="MS PGothic" pitchFamily="34" charset="-128"/>
              </a:rPr>
              <a:t>Verschreibung</a:t>
            </a:r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5178425" y="995363"/>
            <a:ext cx="1647825" cy="3365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de-DE" sz="1600" b="1">
                <a:ea typeface="MS PGothic" pitchFamily="34" charset="-128"/>
              </a:rPr>
              <a:t>Anordnung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9531" b="72344"/>
          <a:stretch>
            <a:fillRect/>
          </a:stretch>
        </p:blipFill>
        <p:spPr bwMode="auto">
          <a:xfrm>
            <a:off x="4972050" y="5970588"/>
            <a:ext cx="4171950" cy="887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4338" name="Segnaposto contenuto 2"/>
          <p:cNvSpPr>
            <a:spLocks noGrp="1"/>
          </p:cNvSpPr>
          <p:nvPr>
            <p:ph idx="1"/>
          </p:nvPr>
        </p:nvSpPr>
        <p:spPr>
          <a:xfrm>
            <a:off x="457200" y="3340100"/>
            <a:ext cx="8229600" cy="30416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it-IT" sz="1600" smtClean="0"/>
              <a:t>Antonia Ballottin</a:t>
            </a:r>
            <a:r>
              <a:rPr lang="it-IT" sz="1600" baseline="30000" smtClean="0"/>
              <a:t>1</a:t>
            </a:r>
            <a:r>
              <a:rPr lang="it-IT" sz="1600" smtClean="0"/>
              <a:t>, Paolo Barbina</a:t>
            </a:r>
            <a:r>
              <a:rPr lang="it-IT" sz="1600" baseline="30000" smtClean="0"/>
              <a:t>2</a:t>
            </a:r>
            <a:r>
              <a:rPr lang="it-IT" sz="1600" smtClean="0"/>
              <a:t>, Guglielmo Nicola Bauleo</a:t>
            </a:r>
            <a:r>
              <a:rPr lang="it-IT" sz="1600" baseline="30000" smtClean="0"/>
              <a:t>3</a:t>
            </a:r>
            <a:r>
              <a:rPr lang="it-IT" sz="1600" smtClean="0"/>
              <a:t>, Raffaello Maria Bellino</a:t>
            </a:r>
            <a:r>
              <a:rPr lang="it-IT" sz="1600" baseline="30000" smtClean="0"/>
              <a:t>4</a:t>
            </a:r>
            <a:r>
              <a:rPr lang="it-IT" sz="1600" smtClean="0"/>
              <a:t>, Daniela Bonaldi </a:t>
            </a:r>
            <a:r>
              <a:rPr lang="it-IT" sz="1600" baseline="30000" smtClean="0"/>
              <a:t>5</a:t>
            </a:r>
            <a:r>
              <a:rPr lang="it-IT" sz="1600" smtClean="0"/>
              <a:t>, Giuliana Buresti</a:t>
            </a:r>
            <a:r>
              <a:rPr lang="it-IT" sz="1600" baseline="30000" smtClean="0"/>
              <a:t>6</a:t>
            </a:r>
            <a:r>
              <a:rPr lang="it-IT" sz="1600" smtClean="0"/>
              <a:t>, Pietro Bussotti</a:t>
            </a:r>
            <a:r>
              <a:rPr lang="it-IT" sz="1600" baseline="30000" smtClean="0"/>
              <a:t>7</a:t>
            </a:r>
            <a:r>
              <a:rPr lang="it-IT" sz="1600" smtClean="0"/>
              <a:t>, Maria Pia Cancellieri</a:t>
            </a:r>
            <a:r>
              <a:rPr lang="it-IT" sz="1600" baseline="30000" smtClean="0"/>
              <a:t>8</a:t>
            </a:r>
            <a:r>
              <a:rPr lang="it-IT" sz="1600" smtClean="0"/>
              <a:t>, Francesco Chicco</a:t>
            </a:r>
            <a:r>
              <a:rPr lang="it-IT" sz="1600" baseline="30000" smtClean="0"/>
              <a:t>9</a:t>
            </a:r>
            <a:r>
              <a:rPr lang="it-IT" sz="1600" smtClean="0"/>
              <a:t>, Paolo Conte</a:t>
            </a:r>
            <a:r>
              <a:rPr lang="it-IT" sz="1600" baseline="30000" smtClean="0"/>
              <a:t>10</a:t>
            </a:r>
            <a:r>
              <a:rPr lang="it-IT" sz="1600" smtClean="0"/>
              <a:t>, Pasquale Costante</a:t>
            </a:r>
            <a:r>
              <a:rPr lang="it-IT" sz="1600" baseline="30000" smtClean="0"/>
              <a:t>11</a:t>
            </a:r>
            <a:r>
              <a:rPr lang="it-IT" sz="1600" smtClean="0"/>
              <a:t>, Cristina Di Tecco</a:t>
            </a:r>
            <a:r>
              <a:rPr lang="it-IT" sz="1600" baseline="30000" smtClean="0"/>
              <a:t>6</a:t>
            </a:r>
            <a:r>
              <a:rPr lang="it-IT" sz="1600" smtClean="0"/>
              <a:t>, Fulvio D’Orsi</a:t>
            </a:r>
            <a:r>
              <a:rPr lang="it-IT" sz="1600" baseline="30000" smtClean="0"/>
              <a:t>9</a:t>
            </a:r>
            <a:r>
              <a:rPr lang="it-IT" sz="1600" smtClean="0"/>
              <a:t>, Corinna Fattor</a:t>
            </a:r>
            <a:r>
              <a:rPr lang="it-IT" sz="1600" baseline="30000" smtClean="0"/>
              <a:t>12</a:t>
            </a:r>
            <a:r>
              <a:rPr lang="it-IT" sz="1600" smtClean="0"/>
              <a:t>, Rocco Graziano</a:t>
            </a:r>
            <a:r>
              <a:rPr lang="it-IT" sz="1600" baseline="30000" smtClean="0"/>
              <a:t>13</a:t>
            </a:r>
            <a:r>
              <a:rPr lang="it-IT" sz="1600" smtClean="0"/>
              <a:t>, Raffaele Latocca</a:t>
            </a:r>
            <a:r>
              <a:rPr lang="it-IT" sz="1600" baseline="30000" smtClean="0"/>
              <a:t>14</a:t>
            </a:r>
            <a:r>
              <a:rPr lang="it-IT" sz="1600" smtClean="0"/>
              <a:t>, Francesco Magnani</a:t>
            </a:r>
            <a:r>
              <a:rPr lang="it-IT" sz="1600" baseline="30000" smtClean="0"/>
              <a:t>15</a:t>
            </a:r>
            <a:r>
              <a:rPr lang="it-IT" sz="1600" smtClean="0"/>
              <a:t>, Giorgio Marracini</a:t>
            </a:r>
            <a:r>
              <a:rPr lang="it-IT" sz="1600" baseline="30000" smtClean="0"/>
              <a:t>16</a:t>
            </a:r>
            <a:r>
              <a:rPr lang="it-IT" sz="1600" smtClean="0"/>
              <a:t>, Armando Mattioli</a:t>
            </a:r>
            <a:r>
              <a:rPr lang="it-IT" sz="1600" baseline="30000" smtClean="0"/>
              <a:t>7</a:t>
            </a:r>
            <a:r>
              <a:rPr lang="it-IT" sz="1600" smtClean="0"/>
              <a:t>, Benedetta Persechino</a:t>
            </a:r>
            <a:r>
              <a:rPr lang="it-IT" sz="1600" baseline="30000" smtClean="0"/>
              <a:t>6</a:t>
            </a:r>
            <a:r>
              <a:rPr lang="it-IT" sz="1600" smtClean="0"/>
              <a:t>, Matteo Ronchetti</a:t>
            </a:r>
            <a:r>
              <a:rPr lang="it-IT" sz="1600" baseline="30000" smtClean="0"/>
              <a:t>6</a:t>
            </a:r>
            <a:r>
              <a:rPr lang="it-IT" sz="1600" smtClean="0"/>
              <a:t>, Matteo Ricco</a:t>
            </a:r>
            <a:r>
              <a:rPr lang="it-IT" sz="1600" baseline="30000" smtClean="0"/>
              <a:t>5</a:t>
            </a:r>
            <a:r>
              <a:rPr lang="it-IT" sz="1600" smtClean="0"/>
              <a:t>, Bruna Rondinone</a:t>
            </a:r>
            <a:r>
              <a:rPr lang="it-IT" sz="1600" baseline="30000" smtClean="0"/>
              <a:t>6</a:t>
            </a:r>
            <a:r>
              <a:rPr lang="it-IT" sz="1600" smtClean="0"/>
              <a:t>, Domenico Sallese</a:t>
            </a:r>
            <a:r>
              <a:rPr lang="it-IT" sz="1600" baseline="30000" smtClean="0"/>
              <a:t>3</a:t>
            </a:r>
            <a:r>
              <a:rPr lang="it-IT" sz="1600" smtClean="0"/>
              <a:t>, Vanessa Sansone</a:t>
            </a:r>
            <a:r>
              <a:rPr lang="it-IT" sz="1600" baseline="30000" smtClean="0"/>
              <a:t>9</a:t>
            </a:r>
            <a:r>
              <a:rPr lang="it-IT" sz="1600" smtClean="0"/>
              <a:t>, Paolo Sbraga</a:t>
            </a:r>
            <a:r>
              <a:rPr lang="it-IT" sz="1600" baseline="30000" smtClean="0"/>
              <a:t>9</a:t>
            </a:r>
            <a:r>
              <a:rPr lang="it-IT" sz="1600" smtClean="0"/>
              <a:t>, Francesco Scarlini</a:t>
            </a:r>
            <a:r>
              <a:rPr lang="it-IT" sz="1600" baseline="30000" smtClean="0"/>
              <a:t>9</a:t>
            </a:r>
            <a:r>
              <a:rPr lang="it-IT" sz="1600" smtClean="0"/>
              <a:t>, Francesco Sferrazzo</a:t>
            </a:r>
            <a:r>
              <a:rPr lang="it-IT" sz="1600" baseline="30000" smtClean="0"/>
              <a:t>17</a:t>
            </a:r>
            <a:r>
              <a:rPr lang="it-IT" sz="1600" smtClean="0"/>
              <a:t>, Claudia Toso</a:t>
            </a:r>
            <a:r>
              <a:rPr lang="it-IT" sz="1600" baseline="30000" smtClean="0"/>
              <a:t>14</a:t>
            </a:r>
            <a:r>
              <a:rPr lang="it-IT" sz="1600" smtClean="0"/>
              <a:t>, Enzo Valenti</a:t>
            </a:r>
            <a:r>
              <a:rPr lang="it-IT" sz="1600" baseline="30000" smtClean="0"/>
              <a:t>9</a:t>
            </a:r>
            <a:r>
              <a:rPr lang="it-IT" sz="1600" smtClean="0"/>
              <a:t>, Carlo Venturini</a:t>
            </a:r>
            <a:r>
              <a:rPr lang="it-IT" sz="1600" baseline="30000" smtClean="0"/>
              <a:t>2</a:t>
            </a:r>
            <a:r>
              <a:rPr lang="it-IT" sz="1600" smtClean="0"/>
              <a:t>, Stefania Zaccolo</a:t>
            </a:r>
            <a:r>
              <a:rPr lang="it-IT" sz="1600" baseline="30000" smtClean="0"/>
              <a:t>16</a:t>
            </a:r>
          </a:p>
          <a:p>
            <a:pPr marL="0" indent="0" eaLnBrk="1" hangingPunct="1">
              <a:buFont typeface="Arial" charset="0"/>
              <a:buNone/>
            </a:pPr>
            <a:endParaRPr lang="it-IT" sz="1600" smtClean="0"/>
          </a:p>
          <a:p>
            <a:pPr marL="0" indent="0" eaLnBrk="1" hangingPunct="1">
              <a:buFont typeface="Arial" charset="0"/>
              <a:buNone/>
            </a:pPr>
            <a:r>
              <a:rPr lang="it-IT" sz="1400" i="1" baseline="30000" smtClean="0"/>
              <a:t>1 </a:t>
            </a:r>
            <a:r>
              <a:rPr lang="it-IT" sz="1400" i="1" smtClean="0"/>
              <a:t>Regione Veneto – </a:t>
            </a:r>
            <a:r>
              <a:rPr lang="it-IT" sz="1400" i="1" baseline="30000" smtClean="0"/>
              <a:t>2 </a:t>
            </a:r>
            <a:r>
              <a:rPr lang="it-IT" sz="1400" i="1" smtClean="0"/>
              <a:t>Regione Friuli Venezia Giulia  - </a:t>
            </a:r>
            <a:r>
              <a:rPr lang="it-IT" sz="1400" i="1" baseline="30000" smtClean="0"/>
              <a:t>3 </a:t>
            </a:r>
            <a:r>
              <a:rPr lang="it-IT" sz="1400" i="1" smtClean="0"/>
              <a:t>Regione Toscana – </a:t>
            </a:r>
            <a:r>
              <a:rPr lang="it-IT" sz="1400" i="1" baseline="30000" smtClean="0"/>
              <a:t>4 </a:t>
            </a:r>
            <a:r>
              <a:rPr lang="it-IT" sz="1400" i="1" smtClean="0"/>
              <a:t>Regione Puglia – </a:t>
            </a:r>
            <a:r>
              <a:rPr lang="it-IT" sz="1400" i="1" baseline="30000" smtClean="0"/>
              <a:t>5 </a:t>
            </a:r>
            <a:r>
              <a:rPr lang="it-IT" sz="1400" i="1" smtClean="0"/>
              <a:t>P.A. Trento – </a:t>
            </a:r>
            <a:r>
              <a:rPr lang="it-IT" sz="1400" i="1" baseline="30000" smtClean="0"/>
              <a:t>6 </a:t>
            </a:r>
            <a:r>
              <a:rPr lang="it-IT" sz="1400" i="1" smtClean="0"/>
              <a:t>INAIL-DiMEILA – </a:t>
            </a:r>
            <a:r>
              <a:rPr lang="it-IT" sz="1400" i="1" baseline="30000" smtClean="0"/>
              <a:t>7</a:t>
            </a:r>
            <a:r>
              <a:rPr lang="it-IT" sz="1400" i="1" smtClean="0"/>
              <a:t>Regione Umbria – </a:t>
            </a:r>
            <a:r>
              <a:rPr lang="it-IT" sz="1400" i="1" baseline="30000" smtClean="0"/>
              <a:t>8 </a:t>
            </a:r>
            <a:r>
              <a:rPr lang="it-IT" sz="1400" i="1" smtClean="0"/>
              <a:t>Regione Marche – </a:t>
            </a:r>
            <a:r>
              <a:rPr lang="it-IT" sz="1400" i="1" baseline="30000" smtClean="0"/>
              <a:t>9 </a:t>
            </a:r>
            <a:r>
              <a:rPr lang="it-IT" sz="1400" i="1" smtClean="0"/>
              <a:t>Regione Lazio – </a:t>
            </a:r>
            <a:r>
              <a:rPr lang="it-IT" sz="1400" i="1" baseline="30000" smtClean="0"/>
              <a:t>10 </a:t>
            </a:r>
            <a:r>
              <a:rPr lang="it-IT" sz="1400" i="1" smtClean="0"/>
              <a:t>Regione Sicilia – </a:t>
            </a:r>
            <a:r>
              <a:rPr lang="it-IT" sz="1400" i="1" baseline="30000" smtClean="0"/>
              <a:t>11 </a:t>
            </a:r>
            <a:r>
              <a:rPr lang="it-IT" sz="1400" i="1" smtClean="0"/>
              <a:t>Regione Basilicata – </a:t>
            </a:r>
            <a:r>
              <a:rPr lang="it-IT" sz="1400" i="1" baseline="30000" smtClean="0"/>
              <a:t>12 </a:t>
            </a:r>
            <a:r>
              <a:rPr lang="it-IT" sz="1400" i="1" smtClean="0"/>
              <a:t>PA Bolzano – </a:t>
            </a:r>
            <a:r>
              <a:rPr lang="it-IT" sz="1400" i="1" baseline="30000" smtClean="0"/>
              <a:t>13 </a:t>
            </a:r>
            <a:r>
              <a:rPr lang="it-IT" sz="1400" i="1" smtClean="0"/>
              <a:t>Regione Campania – </a:t>
            </a:r>
            <a:r>
              <a:rPr lang="it-IT" sz="1400" i="1" baseline="30000" smtClean="0"/>
              <a:t>14 </a:t>
            </a:r>
            <a:r>
              <a:rPr lang="it-IT" sz="1400" i="1" smtClean="0"/>
              <a:t>Regione Lombardia – </a:t>
            </a:r>
            <a:r>
              <a:rPr lang="it-IT" sz="1400" i="1" baseline="30000" smtClean="0"/>
              <a:t>15 </a:t>
            </a:r>
            <a:r>
              <a:rPr lang="it-IT" sz="1400" i="1" smtClean="0"/>
              <a:t>Regione Emilia Romagna – </a:t>
            </a:r>
            <a:r>
              <a:rPr lang="it-IT" sz="1400" i="1" baseline="30000" smtClean="0"/>
              <a:t>16 </a:t>
            </a:r>
            <a:r>
              <a:rPr lang="it-IT" sz="1400" i="1" smtClean="0"/>
              <a:t>Regione Sardegna – </a:t>
            </a:r>
            <a:r>
              <a:rPr lang="it-IT" sz="1400" i="1" baseline="30000" smtClean="0"/>
              <a:t>17 </a:t>
            </a:r>
            <a:r>
              <a:rPr lang="it-IT" sz="1400" i="1" smtClean="0"/>
              <a:t>Regione Liguria </a:t>
            </a:r>
            <a:endParaRPr lang="it-IT" sz="1400" smtClean="0"/>
          </a:p>
          <a:p>
            <a:pPr marL="0" indent="0" eaLnBrk="1" hangingPunct="1">
              <a:buFont typeface="Arial" charset="0"/>
              <a:buNone/>
            </a:pPr>
            <a:endParaRPr lang="it-IT" sz="1400" smtClean="0"/>
          </a:p>
          <a:p>
            <a:pPr marL="0" indent="0" eaLnBrk="1" hangingPunct="1">
              <a:buFont typeface="Arial" charset="0"/>
              <a:buNone/>
            </a:pPr>
            <a:endParaRPr lang="it-IT" sz="1400" smtClean="0"/>
          </a:p>
          <a:p>
            <a:pPr marL="0" indent="0" eaLnBrk="1" hangingPunct="1">
              <a:buFont typeface="Arial" charset="0"/>
              <a:buNone/>
            </a:pPr>
            <a:endParaRPr lang="it-IT" sz="1400" smtClean="0"/>
          </a:p>
          <a:p>
            <a:pPr marL="0" indent="0" eaLnBrk="1" hangingPunct="1">
              <a:buFont typeface="Arial" charset="0"/>
              <a:buNone/>
            </a:pPr>
            <a:endParaRPr lang="it-IT" sz="1400" smtClean="0"/>
          </a:p>
          <a:p>
            <a:pPr marL="0" indent="0" eaLnBrk="1" hangingPunct="1">
              <a:buFont typeface="Arial" charset="0"/>
              <a:buNone/>
            </a:pPr>
            <a:endParaRPr lang="it-IT" sz="1400" smtClean="0"/>
          </a:p>
          <a:p>
            <a:pPr marL="0" indent="0" eaLnBrk="1" hangingPunct="1">
              <a:buFont typeface="Arial" charset="0"/>
              <a:buNone/>
            </a:pPr>
            <a:endParaRPr lang="it-IT" sz="1600" baseline="30000" smtClean="0"/>
          </a:p>
          <a:p>
            <a:pPr marL="0" indent="0" eaLnBrk="1" hangingPunct="1">
              <a:buFont typeface="Arial" charset="0"/>
              <a:buNone/>
            </a:pPr>
            <a:endParaRPr lang="it-IT" sz="1600" baseline="30000" smtClean="0"/>
          </a:p>
          <a:p>
            <a:pPr marL="0" indent="0" eaLnBrk="1" hangingPunct="1">
              <a:buFont typeface="Arial" charset="0"/>
              <a:buNone/>
            </a:pPr>
            <a:endParaRPr lang="it-IT" sz="1600" baseline="30000" smtClean="0"/>
          </a:p>
          <a:p>
            <a:pPr marL="0" indent="0" eaLnBrk="1" hangingPunct="1">
              <a:buFont typeface="Arial" charset="0"/>
              <a:buNone/>
            </a:pPr>
            <a:endParaRPr lang="it-IT" sz="1600" baseline="30000" smtClean="0"/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25" y="1257300"/>
            <a:ext cx="1685925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https://encrypted-tbn1.gstatic.com/images?q=tbn:ANd9GcRHw8BEGpa0A0wXg7aUfrR0niFn5dlzVbIXZ3nch73KHgfJRbz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2050" y="1381125"/>
            <a:ext cx="25527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asellaDiTesto 4"/>
          <p:cNvSpPr txBox="1">
            <a:spLocks noChangeArrowheads="1"/>
          </p:cNvSpPr>
          <p:nvPr/>
        </p:nvSpPr>
        <p:spPr bwMode="auto">
          <a:xfrm>
            <a:off x="131763" y="23813"/>
            <a:ext cx="8864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solidFill>
                  <a:srgbClr val="FF0000"/>
                </a:solidFill>
              </a:rPr>
              <a:t>VERSCHREIBUNGEN UND ANORDNUNGEN</a:t>
            </a:r>
            <a:endParaRPr lang="it-IT" sz="32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it-IT" sz="2400">
                <a:latin typeface="Calibri" pitchFamily="34" charset="0"/>
              </a:rPr>
              <a:t>Verteilung nach Regionen</a:t>
            </a:r>
            <a:r>
              <a:rPr lang="it-IT">
                <a:latin typeface="Calibri" pitchFamily="34" charset="0"/>
              </a:rPr>
              <a:t> </a:t>
            </a:r>
          </a:p>
        </p:txBody>
      </p:sp>
      <p:pic>
        <p:nvPicPr>
          <p:cNvPr id="3277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63" y="1039813"/>
            <a:ext cx="886460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8"/>
          <p:cNvSpPr txBox="1">
            <a:spLocks noChangeArrowheads="1"/>
          </p:cNvSpPr>
          <p:nvPr/>
        </p:nvSpPr>
        <p:spPr bwMode="auto">
          <a:xfrm>
            <a:off x="3492500" y="981075"/>
            <a:ext cx="1284288" cy="27463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de-DE" sz="1200" b="1">
                <a:ea typeface="MS PGothic" pitchFamily="34" charset="-128"/>
              </a:rPr>
              <a:t>Verschreibung</a:t>
            </a:r>
          </a:p>
        </p:txBody>
      </p:sp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5076825" y="981075"/>
            <a:ext cx="1284288" cy="27463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de-DE" sz="1200" b="1">
                <a:ea typeface="MS PGothic" pitchFamily="34" charset="-128"/>
              </a:rPr>
              <a:t>Anordnung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0825" y="2597150"/>
            <a:ext cx="8893175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 sz="2000" b="1" i="1">
                <a:latin typeface="Calibri" pitchFamily="34" charset="0"/>
              </a:rPr>
              <a:t>Überprüfung der Wirksamkeit der verpflichteten Durchführung der Bewertung des arbeitsbezogenen Stresses in den Regionen durch eines vom Aufsichtsorgan durchgeführten Monitorings</a:t>
            </a:r>
          </a:p>
          <a:p>
            <a:endParaRPr lang="de-DE" sz="2000" b="1" i="1">
              <a:latin typeface="Calibri" pitchFamily="34" charset="0"/>
            </a:endParaRPr>
          </a:p>
          <a:p>
            <a:endParaRPr lang="de-DE" sz="2000" b="1" i="1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de-DE" sz="2400">
                <a:latin typeface="Calibri" pitchFamily="34" charset="0"/>
              </a:rPr>
              <a:t> Bestimmung eines Erhebungsmodells für die Bewertung und das Management des arbeitsbezogenen Stresses </a:t>
            </a:r>
          </a:p>
          <a:p>
            <a:pPr>
              <a:buFontTx/>
              <a:buChar char="-"/>
            </a:pPr>
            <a:endParaRPr lang="de-DE" sz="240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de-DE" sz="2400">
                <a:latin typeface="Calibri" pitchFamily="34" charset="0"/>
              </a:rPr>
              <a:t> Umsetzung des Monitorings in den ausgewählten Betrieben </a:t>
            </a:r>
          </a:p>
          <a:p>
            <a:pPr>
              <a:buFontTx/>
              <a:buChar char="-"/>
            </a:pPr>
            <a:endParaRPr lang="de-DE" sz="2400">
              <a:latin typeface="Calibri" pitchFamily="34" charset="0"/>
            </a:endParaRPr>
          </a:p>
          <a:p>
            <a:r>
              <a:rPr lang="de-DE" sz="2400">
                <a:latin typeface="Calibri" pitchFamily="34" charset="0"/>
              </a:rPr>
              <a:t>- Auswertung der Daten und Vorstellung der Ergebnisse</a:t>
            </a:r>
          </a:p>
          <a:p>
            <a:r>
              <a:rPr lang="de-DE">
                <a:latin typeface="Calibri" pitchFamily="34" charset="0"/>
              </a:rPr>
              <a:t>	</a:t>
            </a:r>
          </a:p>
        </p:txBody>
      </p:sp>
      <p:sp>
        <p:nvSpPr>
          <p:cNvPr id="282626" name="Rectangle 15"/>
          <p:cNvSpPr>
            <a:spLocks noChangeArrowheads="1"/>
          </p:cNvSpPr>
          <p:nvPr/>
        </p:nvSpPr>
        <p:spPr bwMode="auto">
          <a:xfrm>
            <a:off x="0" y="1125538"/>
            <a:ext cx="9178925" cy="11255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it-IT" sz="360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it-IT" sz="3600">
                <a:solidFill>
                  <a:schemeClr val="bg1"/>
                </a:solidFill>
                <a:latin typeface="Calibri" pitchFamily="34" charset="0"/>
              </a:rPr>
              <a:t>Spezifisches Ziel 2 – REGIONEN</a:t>
            </a:r>
          </a:p>
          <a:p>
            <a:pPr algn="ctr">
              <a:defRPr/>
            </a:pPr>
            <a:r>
              <a:rPr lang="it-IT" sz="2400">
                <a:solidFill>
                  <a:schemeClr val="bg1"/>
                </a:solidFill>
                <a:latin typeface="Calibri" pitchFamily="34" charset="0"/>
              </a:rPr>
              <a:t>Koordinierung Region Latium</a:t>
            </a:r>
          </a:p>
          <a:p>
            <a:pPr algn="ctr">
              <a:defRPr/>
            </a:pPr>
            <a:endParaRPr lang="it-IT" sz="3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3" name="Rettangolo 3"/>
          <p:cNvSpPr>
            <a:spLocks noChangeArrowheads="1"/>
          </p:cNvSpPr>
          <p:nvPr/>
        </p:nvSpPr>
        <p:spPr bwMode="auto">
          <a:xfrm>
            <a:off x="395288" y="5756275"/>
            <a:ext cx="8640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>
              <a:latin typeface="Calibri" pitchFamily="34" charset="0"/>
            </a:endParaRPr>
          </a:p>
          <a:p>
            <a:pPr algn="ctr"/>
            <a:endParaRPr lang="de-DE">
              <a:latin typeface="Calibri" pitchFamily="34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88" y="-26988"/>
            <a:ext cx="9178925" cy="115252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de-DE" sz="2000" b="1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ctr">
              <a:defRPr/>
            </a:pPr>
            <a:r>
              <a:rPr lang="de-DE" sz="2000" b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PROGRAMM CCM 2013</a:t>
            </a:r>
          </a:p>
          <a:p>
            <a:pPr algn="ctr">
              <a:defRPr/>
            </a:pPr>
            <a:r>
              <a:rPr lang="de-DE" sz="2300" b="1" i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Monitoring und Eingriffe für die Optimierung und das Management der</a:t>
            </a:r>
          </a:p>
          <a:p>
            <a:pPr algn="ctr">
              <a:defRPr/>
            </a:pPr>
            <a:r>
              <a:rPr lang="de-DE" sz="2300" b="1" i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Bewertung des arbeitsbezogenen Stresses</a:t>
            </a:r>
          </a:p>
          <a:p>
            <a:pPr algn="ctr">
              <a:defRPr/>
            </a:pPr>
            <a:endParaRPr lang="de-DE" sz="2800" b="1"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28775"/>
            <a:ext cx="3643313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4049713" y="1319213"/>
            <a:ext cx="4378325" cy="256381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Untersuchte Betriebe:</a:t>
            </a:r>
          </a:p>
          <a:p>
            <a:endParaRPr lang="de-DE"/>
          </a:p>
          <a:p>
            <a:r>
              <a:rPr lang="de-DE"/>
              <a:t> 200 Betriebe  6-9 Angestellte</a:t>
            </a:r>
          </a:p>
          <a:p>
            <a:r>
              <a:rPr lang="de-DE"/>
              <a:t> 500 Betriebe 10 – 249 Angestellte</a:t>
            </a:r>
          </a:p>
          <a:p>
            <a:r>
              <a:rPr lang="de-DE"/>
              <a:t> 150 Betriebe 250 - 999 Angestellte </a:t>
            </a:r>
          </a:p>
          <a:p>
            <a:r>
              <a:rPr lang="de-DE"/>
              <a:t> 150 Einheiten &gt; 999 Angestellte </a:t>
            </a:r>
          </a:p>
          <a:p>
            <a:endParaRPr lang="de-DE" b="1"/>
          </a:p>
          <a:p>
            <a:r>
              <a:rPr lang="de-DE" b="1"/>
              <a:t>Summe 1000 Betriebe  (öffentliche und private)</a:t>
            </a:r>
            <a:endParaRPr lang="de-DE" b="1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5003800" y="4108450"/>
            <a:ext cx="3424238" cy="366713"/>
          </a:xfrm>
          <a:prstGeom prst="rect">
            <a:avLst/>
          </a:prstGeom>
          <a:solidFill>
            <a:srgbClr val="9BB2D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ea typeface="MS PGothic" pitchFamily="34" charset="-128"/>
              </a:rPr>
              <a:t>Einheitliche Erhebung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0" y="0"/>
            <a:ext cx="9178925" cy="11255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it-IT" sz="360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it-IT" sz="3600">
                <a:solidFill>
                  <a:schemeClr val="bg1"/>
                </a:solidFill>
              </a:rPr>
              <a:t>Spezifisches Ziel 2 – REGIONEN</a:t>
            </a:r>
          </a:p>
          <a:p>
            <a:pPr algn="ctr">
              <a:defRPr/>
            </a:pPr>
            <a:r>
              <a:rPr lang="it-IT" sz="2400">
                <a:solidFill>
                  <a:schemeClr val="bg1"/>
                </a:solidFill>
              </a:rPr>
              <a:t>Koordinierung Region Latium</a:t>
            </a:r>
            <a:endParaRPr lang="it-IT" sz="240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endParaRPr lang="it-IT" sz="36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4838" y="2887663"/>
            <a:ext cx="325120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22" name="Rectangle 15"/>
          <p:cNvSpPr>
            <a:spLocks noChangeArrowheads="1"/>
          </p:cNvSpPr>
          <p:nvPr/>
        </p:nvSpPr>
        <p:spPr bwMode="auto">
          <a:xfrm>
            <a:off x="0" y="0"/>
            <a:ext cx="9178925" cy="6207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it-IT" sz="2000" b="1">
                <a:solidFill>
                  <a:schemeClr val="bg1"/>
                </a:solidFill>
                <a:latin typeface="Calibri" pitchFamily="34" charset="0"/>
              </a:rPr>
              <a:t>REGIONALES MONITORING </a:t>
            </a:r>
            <a:endParaRPr lang="it-IT" sz="2000" b="1">
              <a:latin typeface="Calibri" pitchFamily="34" charset="0"/>
            </a:endParaRPr>
          </a:p>
          <a:p>
            <a:pPr algn="ctr">
              <a:defRPr/>
            </a:pPr>
            <a:endParaRPr lang="it-IT" sz="1300" b="1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79388" y="774700"/>
            <a:ext cx="345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>
                <a:latin typeface="Calibri" pitchFamily="34" charset="0"/>
              </a:rPr>
              <a:t>1. Verteilung der Betriebe 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79388" y="1350963"/>
            <a:ext cx="317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>
                <a:latin typeface="Calibri" pitchFamily="34" charset="0"/>
              </a:rPr>
              <a:t>2. Kommunikationsplan 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198438" y="1919288"/>
            <a:ext cx="670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>
                <a:latin typeface="Calibri" pitchFamily="34" charset="0"/>
              </a:rPr>
              <a:t>3. Kontaktaufnahme zu den monitorierten Betrieben</a:t>
            </a: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180975" y="2463800"/>
            <a:ext cx="5684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>
                <a:latin typeface="Calibri" pitchFamily="34" charset="0"/>
              </a:rPr>
              <a:t>4. Eingriff in den Betrieb – </a:t>
            </a:r>
          </a:p>
          <a:p>
            <a:r>
              <a:rPr lang="de-DE" sz="2400">
                <a:latin typeface="Calibri" pitchFamily="34" charset="0"/>
              </a:rPr>
              <a:t>Ausfüllen des Formulars für das Monitoring  </a:t>
            </a: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241300" y="3476625"/>
            <a:ext cx="5070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>
                <a:latin typeface="Calibri" pitchFamily="34" charset="0"/>
              </a:rPr>
              <a:t>5. Eingabe der Daten in die Monitoring-</a:t>
            </a:r>
          </a:p>
          <a:p>
            <a:r>
              <a:rPr lang="de-DE" sz="2400">
                <a:latin typeface="Calibri" pitchFamily="34" charset="0"/>
              </a:rPr>
              <a:t>Plattform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asellaDiTesto 4"/>
          <p:cNvSpPr txBox="1"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b="1">
                <a:solidFill>
                  <a:srgbClr val="FF0000"/>
                </a:solidFill>
                <a:latin typeface="Calibri" pitchFamily="34" charset="0"/>
              </a:rPr>
              <a:t>Monitorierte Betriebe</a:t>
            </a:r>
          </a:p>
          <a:p>
            <a:pPr algn="ctr"/>
            <a:r>
              <a:rPr lang="it-IT" sz="2400">
                <a:latin typeface="Calibri" pitchFamily="34" charset="0"/>
              </a:rPr>
              <a:t>Aufteilung nach Makrosektoren</a:t>
            </a:r>
            <a:r>
              <a:rPr lang="it-IT">
                <a:latin typeface="Calibri" pitchFamily="34" charset="0"/>
              </a:rPr>
              <a:t> </a:t>
            </a:r>
          </a:p>
        </p:txBody>
      </p:sp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75" y="1016000"/>
            <a:ext cx="88392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4140200" y="1052513"/>
            <a:ext cx="1571625" cy="3365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de-DE" sz="1600">
                <a:latin typeface="Calibri" pitchFamily="34" charset="0"/>
              </a:rPr>
              <a:t>Anzahl Betriebe</a:t>
            </a:r>
          </a:p>
        </p:txBody>
      </p:sp>
      <p:sp>
        <p:nvSpPr>
          <p:cNvPr id="18436" name="CasellaDiTesto 4"/>
          <p:cNvSpPr txBox="1">
            <a:spLocks noChangeArrowheads="1"/>
          </p:cNvSpPr>
          <p:nvPr/>
        </p:nvSpPr>
        <p:spPr bwMode="auto">
          <a:xfrm>
            <a:off x="361950" y="4638675"/>
            <a:ext cx="37750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600">
                <a:latin typeface="Calibri" pitchFamily="34" charset="0"/>
                <a:ea typeface="MS PGothic" pitchFamily="34" charset="-128"/>
              </a:rPr>
              <a:t>A= Landwirtschaft, Forstwirtschaft und Fischerei</a:t>
            </a:r>
          </a:p>
          <a:p>
            <a:pPr eaLnBrk="0" hangingPunct="0"/>
            <a:r>
              <a:rPr lang="it-IT" sz="1600">
                <a:latin typeface="Calibri" pitchFamily="34" charset="0"/>
                <a:ea typeface="MS PGothic" pitchFamily="34" charset="-128"/>
              </a:rPr>
              <a:t>B-D-E= Bergbau, andere Aktivitäten</a:t>
            </a:r>
          </a:p>
          <a:p>
            <a:pPr eaLnBrk="0" hangingPunct="0"/>
            <a:r>
              <a:rPr lang="it-IT" sz="1600">
                <a:latin typeface="Calibri" pitchFamily="34" charset="0"/>
                <a:ea typeface="MS PGothic" pitchFamily="34" charset="-128"/>
              </a:rPr>
              <a:t>C= Verarbeitendes Gewerbe Handwerk</a:t>
            </a:r>
          </a:p>
          <a:p>
            <a:pPr eaLnBrk="0" hangingPunct="0"/>
            <a:r>
              <a:rPr lang="it-IT" sz="1600">
                <a:latin typeface="Calibri" pitchFamily="34" charset="0"/>
                <a:ea typeface="MS PGothic" pitchFamily="34" charset="-128"/>
              </a:rPr>
              <a:t>F= Bauindustrie </a:t>
            </a:r>
          </a:p>
          <a:p>
            <a:pPr eaLnBrk="0" hangingPunct="0"/>
            <a:r>
              <a:rPr lang="it-IT" sz="1600">
                <a:latin typeface="Calibri" pitchFamily="34" charset="0"/>
                <a:ea typeface="MS PGothic" pitchFamily="34" charset="-128"/>
              </a:rPr>
              <a:t>G-I= Handel, Gastgewerbe, Übernachtung</a:t>
            </a:r>
          </a:p>
          <a:p>
            <a:pPr eaLnBrk="0" hangingPunct="0"/>
            <a:r>
              <a:rPr lang="it-IT" sz="1600">
                <a:latin typeface="Calibri" pitchFamily="34" charset="0"/>
                <a:ea typeface="MS PGothic" pitchFamily="34" charset="-128"/>
              </a:rPr>
              <a:t>H= Transport  und Lagerung</a:t>
            </a:r>
          </a:p>
        </p:txBody>
      </p:sp>
      <p:sp>
        <p:nvSpPr>
          <p:cNvPr id="18437" name="CasellaDiTesto 5"/>
          <p:cNvSpPr txBox="1">
            <a:spLocks noChangeArrowheads="1"/>
          </p:cNvSpPr>
          <p:nvPr/>
        </p:nvSpPr>
        <p:spPr bwMode="auto">
          <a:xfrm>
            <a:off x="4518025" y="4638675"/>
            <a:ext cx="44386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600">
                <a:latin typeface="Calibri" pitchFamily="34" charset="0"/>
                <a:ea typeface="MS PGothic" pitchFamily="34" charset="-128"/>
              </a:rPr>
              <a:t>J-K-L= Information und Kommunikation,</a:t>
            </a:r>
          </a:p>
          <a:p>
            <a:pPr eaLnBrk="0" hangingPunct="0"/>
            <a:r>
              <a:rPr lang="it-IT" sz="1600">
                <a:latin typeface="Calibri" pitchFamily="34" charset="0"/>
                <a:ea typeface="MS PGothic" pitchFamily="34" charset="-128"/>
              </a:rPr>
              <a:t>Finanzen und Versicherungen, Immobilien</a:t>
            </a:r>
          </a:p>
          <a:p>
            <a:pPr eaLnBrk="0" hangingPunct="0"/>
            <a:r>
              <a:rPr lang="it-IT" sz="1600">
                <a:latin typeface="Calibri" pitchFamily="34" charset="0"/>
                <a:ea typeface="MS PGothic" pitchFamily="34" charset="-128"/>
              </a:rPr>
              <a:t>M – N= Wissenschaftliche und technische Berufe. Verwaltungs- und Hilfsberufe.</a:t>
            </a:r>
          </a:p>
          <a:p>
            <a:pPr eaLnBrk="0" hangingPunct="0"/>
            <a:r>
              <a:rPr lang="it-IT" sz="1600">
                <a:latin typeface="Calibri" pitchFamily="34" charset="0"/>
                <a:ea typeface="MS PGothic" pitchFamily="34" charset="-128"/>
              </a:rPr>
              <a:t>O-P= </a:t>
            </a:r>
            <a:r>
              <a:rPr lang="it-IT" sz="1600">
                <a:solidFill>
                  <a:srgbClr val="FF0000"/>
                </a:solidFill>
                <a:latin typeface="Calibri" pitchFamily="34" charset="0"/>
                <a:ea typeface="MS PGothic" pitchFamily="34" charset="-128"/>
              </a:rPr>
              <a:t>Öffentliche Verwaltung,</a:t>
            </a:r>
            <a:r>
              <a:rPr lang="it-IT" sz="1600">
                <a:latin typeface="Calibri" pitchFamily="34" charset="0"/>
                <a:ea typeface="MS PGothic" pitchFamily="34" charset="-128"/>
              </a:rPr>
              <a:t> Verteidigung und </a:t>
            </a:r>
            <a:r>
              <a:rPr lang="it-IT" sz="1600">
                <a:solidFill>
                  <a:srgbClr val="FF0000"/>
                </a:solidFill>
                <a:latin typeface="Calibri" pitchFamily="34" charset="0"/>
                <a:ea typeface="MS PGothic" pitchFamily="34" charset="-128"/>
              </a:rPr>
              <a:t>Bildung</a:t>
            </a:r>
          </a:p>
          <a:p>
            <a:pPr eaLnBrk="0" hangingPunct="0"/>
            <a:r>
              <a:rPr lang="it-IT" sz="1600">
                <a:latin typeface="Calibri" pitchFamily="34" charset="0"/>
                <a:ea typeface="MS PGothic" pitchFamily="34" charset="-128"/>
              </a:rPr>
              <a:t>Q= Gesundheits- und Sozialwesen</a:t>
            </a:r>
          </a:p>
          <a:p>
            <a:pPr eaLnBrk="0" hangingPunct="0"/>
            <a:r>
              <a:rPr lang="it-IT" sz="1600">
                <a:latin typeface="Calibri" pitchFamily="34" charset="0"/>
                <a:ea typeface="MS PGothic" pitchFamily="34" charset="-128"/>
              </a:rPr>
              <a:t>R-S-T-U= Andere Dienstleistungen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asellaDiTesto 3"/>
          <p:cNvSpPr txBox="1">
            <a:spLocks noChangeArrowheads="1"/>
          </p:cNvSpPr>
          <p:nvPr/>
        </p:nvSpPr>
        <p:spPr bwMode="auto">
          <a:xfrm>
            <a:off x="1236663" y="4551363"/>
            <a:ext cx="442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Calibri" pitchFamily="34" charset="0"/>
              </a:rPr>
              <a:t>6</a:t>
            </a:r>
          </a:p>
        </p:txBody>
      </p:sp>
      <p:sp>
        <p:nvSpPr>
          <p:cNvPr id="19458" name="CasellaDiTesto 5"/>
          <p:cNvSpPr txBox="1">
            <a:spLocks noChangeArrowheads="1"/>
          </p:cNvSpPr>
          <p:nvPr/>
        </p:nvSpPr>
        <p:spPr bwMode="auto">
          <a:xfrm>
            <a:off x="2154238" y="4551363"/>
            <a:ext cx="442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Calibri" pitchFamily="34" charset="0"/>
              </a:rPr>
              <a:t>6</a:t>
            </a:r>
          </a:p>
        </p:txBody>
      </p:sp>
      <p:sp>
        <p:nvSpPr>
          <p:cNvPr id="19459" name="CasellaDiTesto 6"/>
          <p:cNvSpPr txBox="1">
            <a:spLocks noChangeArrowheads="1"/>
          </p:cNvSpPr>
          <p:nvPr/>
        </p:nvSpPr>
        <p:spPr bwMode="auto">
          <a:xfrm>
            <a:off x="1709738" y="4551363"/>
            <a:ext cx="444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Calibri" pitchFamily="34" charset="0"/>
              </a:rPr>
              <a:t>9</a:t>
            </a:r>
          </a:p>
        </p:txBody>
      </p:sp>
      <p:sp>
        <p:nvSpPr>
          <p:cNvPr id="19460" name="CasellaDiTesto 7"/>
          <p:cNvSpPr txBox="1">
            <a:spLocks noChangeArrowheads="1"/>
          </p:cNvSpPr>
          <p:nvPr/>
        </p:nvSpPr>
        <p:spPr bwMode="auto">
          <a:xfrm>
            <a:off x="2597150" y="3657600"/>
            <a:ext cx="547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Calibri" pitchFamily="34" charset="0"/>
              </a:rPr>
              <a:t>78</a:t>
            </a:r>
          </a:p>
        </p:txBody>
      </p:sp>
      <p:sp>
        <p:nvSpPr>
          <p:cNvPr id="19461" name="CasellaDiTesto 8"/>
          <p:cNvSpPr txBox="1">
            <a:spLocks noChangeArrowheads="1"/>
          </p:cNvSpPr>
          <p:nvPr/>
        </p:nvSpPr>
        <p:spPr bwMode="auto">
          <a:xfrm>
            <a:off x="3144838" y="4365625"/>
            <a:ext cx="442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Calibri" pitchFamily="34" charset="0"/>
              </a:rPr>
              <a:t>27</a:t>
            </a:r>
          </a:p>
        </p:txBody>
      </p:sp>
      <p:sp>
        <p:nvSpPr>
          <p:cNvPr id="19462" name="CasellaDiTesto 9"/>
          <p:cNvSpPr txBox="1">
            <a:spLocks noChangeArrowheads="1"/>
          </p:cNvSpPr>
          <p:nvPr/>
        </p:nvSpPr>
        <p:spPr bwMode="auto">
          <a:xfrm>
            <a:off x="3519488" y="3233738"/>
            <a:ext cx="676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Calibri" pitchFamily="34" charset="0"/>
              </a:rPr>
              <a:t>111</a:t>
            </a:r>
          </a:p>
        </p:txBody>
      </p:sp>
      <p:sp>
        <p:nvSpPr>
          <p:cNvPr id="19463" name="CasellaDiTesto 10"/>
          <p:cNvSpPr txBox="1">
            <a:spLocks noChangeArrowheads="1"/>
          </p:cNvSpPr>
          <p:nvPr/>
        </p:nvSpPr>
        <p:spPr bwMode="auto">
          <a:xfrm>
            <a:off x="4002088" y="4365625"/>
            <a:ext cx="58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Calibri" pitchFamily="34" charset="0"/>
              </a:rPr>
              <a:t>22</a:t>
            </a:r>
          </a:p>
        </p:txBody>
      </p:sp>
      <p:sp>
        <p:nvSpPr>
          <p:cNvPr id="19464" name="CasellaDiTesto 11"/>
          <p:cNvSpPr txBox="1">
            <a:spLocks noChangeArrowheads="1"/>
          </p:cNvSpPr>
          <p:nvPr/>
        </p:nvSpPr>
        <p:spPr bwMode="auto">
          <a:xfrm>
            <a:off x="4448175" y="1646238"/>
            <a:ext cx="587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Calibri" pitchFamily="34" charset="0"/>
              </a:rPr>
              <a:t>232</a:t>
            </a:r>
          </a:p>
        </p:txBody>
      </p:sp>
      <p:sp>
        <p:nvSpPr>
          <p:cNvPr id="19465" name="CasellaDiTesto 12"/>
          <p:cNvSpPr txBox="1">
            <a:spLocks noChangeArrowheads="1"/>
          </p:cNvSpPr>
          <p:nvPr/>
        </p:nvSpPr>
        <p:spPr bwMode="auto">
          <a:xfrm>
            <a:off x="4935538" y="4333875"/>
            <a:ext cx="585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Calibri" pitchFamily="34" charset="0"/>
              </a:rPr>
              <a:t>28</a:t>
            </a:r>
          </a:p>
        </p:txBody>
      </p:sp>
      <p:sp>
        <p:nvSpPr>
          <p:cNvPr id="19466" name="CasellaDiTesto 13"/>
          <p:cNvSpPr txBox="1">
            <a:spLocks noChangeArrowheads="1"/>
          </p:cNvSpPr>
          <p:nvPr/>
        </p:nvSpPr>
        <p:spPr bwMode="auto">
          <a:xfrm>
            <a:off x="5381625" y="4181475"/>
            <a:ext cx="690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Calibri" pitchFamily="34" charset="0"/>
              </a:rPr>
              <a:t>34</a:t>
            </a:r>
          </a:p>
        </p:txBody>
      </p:sp>
      <p:sp>
        <p:nvSpPr>
          <p:cNvPr id="19467" name="CasellaDiTesto 14"/>
          <p:cNvSpPr txBox="1">
            <a:spLocks noChangeArrowheads="1"/>
          </p:cNvSpPr>
          <p:nvPr/>
        </p:nvSpPr>
        <p:spPr bwMode="auto">
          <a:xfrm>
            <a:off x="5878513" y="4181475"/>
            <a:ext cx="690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Calibri" pitchFamily="34" charset="0"/>
              </a:rPr>
              <a:t>32</a:t>
            </a:r>
          </a:p>
        </p:txBody>
      </p:sp>
      <p:sp>
        <p:nvSpPr>
          <p:cNvPr id="19468" name="CasellaDiTesto 15"/>
          <p:cNvSpPr txBox="1">
            <a:spLocks noChangeArrowheads="1"/>
          </p:cNvSpPr>
          <p:nvPr/>
        </p:nvSpPr>
        <p:spPr bwMode="auto">
          <a:xfrm>
            <a:off x="6297613" y="4027488"/>
            <a:ext cx="769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Calibri" pitchFamily="34" charset="0"/>
              </a:rPr>
              <a:t>47</a:t>
            </a:r>
          </a:p>
        </p:txBody>
      </p:sp>
      <p:sp>
        <p:nvSpPr>
          <p:cNvPr id="19469" name="CasellaDiTesto 16"/>
          <p:cNvSpPr txBox="1">
            <a:spLocks noChangeArrowheads="1"/>
          </p:cNvSpPr>
          <p:nvPr/>
        </p:nvSpPr>
        <p:spPr bwMode="auto">
          <a:xfrm>
            <a:off x="6683375" y="3841750"/>
            <a:ext cx="87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Calibri" pitchFamily="34" charset="0"/>
              </a:rPr>
              <a:t>59</a:t>
            </a:r>
          </a:p>
        </p:txBody>
      </p:sp>
      <p:sp>
        <p:nvSpPr>
          <p:cNvPr id="19470" name="CasellaDiTesto 17"/>
          <p:cNvSpPr txBox="1">
            <a:spLocks noChangeArrowheads="1"/>
          </p:cNvSpPr>
          <p:nvPr/>
        </p:nvSpPr>
        <p:spPr bwMode="auto">
          <a:xfrm>
            <a:off x="7119938" y="4395788"/>
            <a:ext cx="963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Calibri" pitchFamily="34" charset="0"/>
              </a:rPr>
              <a:t>18</a:t>
            </a:r>
          </a:p>
        </p:txBody>
      </p:sp>
      <p:sp>
        <p:nvSpPr>
          <p:cNvPr id="19471" name="CasellaDiTesto 18"/>
          <p:cNvSpPr txBox="1">
            <a:spLocks noChangeArrowheads="1"/>
          </p:cNvSpPr>
          <p:nvPr/>
        </p:nvSpPr>
        <p:spPr bwMode="auto">
          <a:xfrm>
            <a:off x="7556500" y="4518025"/>
            <a:ext cx="1025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Calibri" pitchFamily="34" charset="0"/>
              </a:rPr>
              <a:t>12</a:t>
            </a:r>
          </a:p>
        </p:txBody>
      </p:sp>
      <p:sp>
        <p:nvSpPr>
          <p:cNvPr id="19472" name="CasellaDiTesto 19"/>
          <p:cNvSpPr txBox="1">
            <a:spLocks noChangeArrowheads="1"/>
          </p:cNvSpPr>
          <p:nvPr/>
        </p:nvSpPr>
        <p:spPr bwMode="auto">
          <a:xfrm>
            <a:off x="8069263" y="3602038"/>
            <a:ext cx="1025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Calibri" pitchFamily="34" charset="0"/>
              </a:rPr>
              <a:t>80</a:t>
            </a:r>
          </a:p>
        </p:txBody>
      </p:sp>
      <p:sp>
        <p:nvSpPr>
          <p:cNvPr id="19473" name="CasellaDiTesto 4"/>
          <p:cNvSpPr txBox="1">
            <a:spLocks noChangeArrowheads="1"/>
          </p:cNvSpPr>
          <p:nvPr/>
        </p:nvSpPr>
        <p:spPr bwMode="auto">
          <a:xfrm>
            <a:off x="0" y="77788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b="1">
                <a:solidFill>
                  <a:srgbClr val="FF0000"/>
                </a:solidFill>
                <a:latin typeface="Calibri" pitchFamily="34" charset="0"/>
              </a:rPr>
              <a:t>Monitorierte Betriebe</a:t>
            </a:r>
          </a:p>
          <a:p>
            <a:pPr algn="ctr"/>
            <a:r>
              <a:rPr lang="it-IT" sz="2400">
                <a:latin typeface="Calibri" pitchFamily="34" charset="0"/>
              </a:rPr>
              <a:t>Aufteilung nach Makrosektoren</a:t>
            </a:r>
            <a:r>
              <a:rPr lang="it-IT">
                <a:latin typeface="Calibri" pitchFamily="34" charset="0"/>
              </a:rPr>
              <a:t> </a:t>
            </a:r>
          </a:p>
        </p:txBody>
      </p:sp>
      <p:pic>
        <p:nvPicPr>
          <p:cNvPr id="19474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1174750"/>
            <a:ext cx="8990012" cy="559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asellaDiTesto 4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rgbClr val="FF0000"/>
                </a:solidFill>
              </a:rPr>
              <a:t>Wurde die arbeitsbezogene Stressbewertung durchgeführt?</a:t>
            </a:r>
            <a:r>
              <a:rPr lang="it-IT" sz="2400">
                <a:latin typeface="Calibri" pitchFamily="34" charset="0"/>
              </a:rPr>
              <a:t> </a:t>
            </a:r>
          </a:p>
        </p:txBody>
      </p:sp>
      <p:sp>
        <p:nvSpPr>
          <p:cNvPr id="20482" name="CasellaDiTesto 3"/>
          <p:cNvSpPr txBox="1">
            <a:spLocks noChangeArrowheads="1"/>
          </p:cNvSpPr>
          <p:nvPr/>
        </p:nvSpPr>
        <p:spPr bwMode="auto">
          <a:xfrm>
            <a:off x="7137400" y="2201863"/>
            <a:ext cx="96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latin typeface="Calibri" pitchFamily="34" charset="0"/>
              </a:rPr>
              <a:t>(3,2%)</a:t>
            </a:r>
          </a:p>
        </p:txBody>
      </p:sp>
      <p:sp>
        <p:nvSpPr>
          <p:cNvPr id="20483" name="CasellaDiTesto 5"/>
          <p:cNvSpPr txBox="1">
            <a:spLocks noChangeArrowheads="1"/>
          </p:cNvSpPr>
          <p:nvPr/>
        </p:nvSpPr>
        <p:spPr bwMode="auto">
          <a:xfrm>
            <a:off x="7137400" y="2754313"/>
            <a:ext cx="965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latin typeface="Calibri" pitchFamily="34" charset="0"/>
              </a:rPr>
              <a:t>(1,7%)</a:t>
            </a:r>
          </a:p>
        </p:txBody>
      </p:sp>
      <p:sp>
        <p:nvSpPr>
          <p:cNvPr id="20484" name="CasellaDiTesto 6"/>
          <p:cNvSpPr txBox="1">
            <a:spLocks noChangeArrowheads="1"/>
          </p:cNvSpPr>
          <p:nvPr/>
        </p:nvSpPr>
        <p:spPr bwMode="auto">
          <a:xfrm>
            <a:off x="7137400" y="3322638"/>
            <a:ext cx="96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latin typeface="Calibri" pitchFamily="34" charset="0"/>
              </a:rPr>
              <a:t>(0,7%)</a:t>
            </a:r>
          </a:p>
        </p:txBody>
      </p:sp>
      <p:sp>
        <p:nvSpPr>
          <p:cNvPr id="20485" name="CasellaDiTesto 7"/>
          <p:cNvSpPr txBox="1">
            <a:spLocks noChangeArrowheads="1"/>
          </p:cNvSpPr>
          <p:nvPr/>
        </p:nvSpPr>
        <p:spPr bwMode="auto">
          <a:xfrm>
            <a:off x="7137400" y="3848100"/>
            <a:ext cx="96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latin typeface="Calibri" pitchFamily="34" charset="0"/>
              </a:rPr>
              <a:t>(3,5%)</a:t>
            </a:r>
          </a:p>
        </p:txBody>
      </p:sp>
      <p:sp>
        <p:nvSpPr>
          <p:cNvPr id="20486" name="CasellaDiTesto 8"/>
          <p:cNvSpPr txBox="1">
            <a:spLocks noChangeArrowheads="1"/>
          </p:cNvSpPr>
          <p:nvPr/>
        </p:nvSpPr>
        <p:spPr bwMode="auto">
          <a:xfrm>
            <a:off x="7137400" y="4376738"/>
            <a:ext cx="96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latin typeface="Calibri" pitchFamily="34" charset="0"/>
              </a:rPr>
              <a:t>(5,8%)</a:t>
            </a:r>
          </a:p>
        </p:txBody>
      </p:sp>
      <p:pic>
        <p:nvPicPr>
          <p:cNvPr id="2048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847725"/>
            <a:ext cx="822007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5"/>
          <p:cNvSpPr txBox="1">
            <a:spLocks noChangeArrowheads="1"/>
          </p:cNvSpPr>
          <p:nvPr/>
        </p:nvSpPr>
        <p:spPr bwMode="auto">
          <a:xfrm>
            <a:off x="1916113" y="971550"/>
            <a:ext cx="1431925" cy="304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de-DE" sz="1400">
                <a:ea typeface="MS PGothic" pitchFamily="34" charset="-128"/>
              </a:rPr>
              <a:t>Abgeschlossen</a:t>
            </a:r>
          </a:p>
        </p:txBody>
      </p:sp>
      <p:sp>
        <p:nvSpPr>
          <p:cNvPr id="20489" name="Text Box 6"/>
          <p:cNvSpPr txBox="1">
            <a:spLocks noChangeArrowheads="1"/>
          </p:cNvSpPr>
          <p:nvPr/>
        </p:nvSpPr>
        <p:spPr bwMode="auto">
          <a:xfrm>
            <a:off x="3578225" y="971550"/>
            <a:ext cx="1225550" cy="4572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de-DE" sz="1200">
                <a:ea typeface="MS PGothic" pitchFamily="34" charset="-128"/>
              </a:rPr>
              <a:t>Noch nicht abgeschlossen</a:t>
            </a:r>
          </a:p>
        </p:txBody>
      </p:sp>
      <p:sp>
        <p:nvSpPr>
          <p:cNvPr id="20490" name="Text Box 7"/>
          <p:cNvSpPr txBox="1">
            <a:spLocks noChangeArrowheads="1"/>
          </p:cNvSpPr>
          <p:nvPr/>
        </p:nvSpPr>
        <p:spPr bwMode="auto">
          <a:xfrm>
            <a:off x="5108575" y="971550"/>
            <a:ext cx="1843088" cy="304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de-DE" sz="1400">
                <a:ea typeface="MS PGothic" pitchFamily="34" charset="-128"/>
              </a:rPr>
              <a:t>Nicht durchgeführt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asellaDiTesto 4"/>
          <p:cNvSpPr txBox="1">
            <a:spLocks noChangeArrowheads="1"/>
          </p:cNvSpPr>
          <p:nvPr/>
        </p:nvSpPr>
        <p:spPr bwMode="auto">
          <a:xfrm>
            <a:off x="0" y="28892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solidFill>
                  <a:srgbClr val="FF0000"/>
                </a:solidFill>
                <a:latin typeface="Calibri" pitchFamily="34" charset="0"/>
              </a:rPr>
              <a:t>Angewendete Methoden für die Erstbewertung</a:t>
            </a:r>
            <a:endParaRPr lang="it-IT" sz="1600">
              <a:latin typeface="Calibri" pitchFamily="34" charset="0"/>
            </a:endParaRPr>
          </a:p>
        </p:txBody>
      </p:sp>
      <p:graphicFrame>
        <p:nvGraphicFramePr>
          <p:cNvPr id="21506" name="Grafico 1"/>
          <p:cNvGraphicFramePr>
            <a:graphicFrameLocks/>
          </p:cNvGraphicFramePr>
          <p:nvPr/>
        </p:nvGraphicFramePr>
        <p:xfrm>
          <a:off x="511175" y="1076325"/>
          <a:ext cx="8188325" cy="5313363"/>
        </p:xfrm>
        <a:graphic>
          <a:graphicData uri="http://schemas.openxmlformats.org/presentationml/2006/ole">
            <p:oleObj spid="_x0000_s21506" r:id="rId3" imgW="8187638" imgH="5310076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</Words>
  <Application>Microsoft Office PowerPoint</Application>
  <PresentationFormat>Bildschirmpräsentation (4:3)</PresentationFormat>
  <Paragraphs>199</Paragraphs>
  <Slides>20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Entwurfsvorlage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MS PGothic</vt:lpstr>
      <vt:lpstr>Tema di Office</vt:lpstr>
      <vt:lpstr>Microsoft Excel Chart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Fulvio D'orsi</dc:creator>
  <cp:lastModifiedBy>Christiana Winkler</cp:lastModifiedBy>
  <cp:revision>68</cp:revision>
  <dcterms:created xsi:type="dcterms:W3CDTF">2016-07-09T14:24:43Z</dcterms:created>
  <dcterms:modified xsi:type="dcterms:W3CDTF">2017-10-05T12:04:24Z</dcterms:modified>
</cp:coreProperties>
</file>